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277" r:id="rId3"/>
    <p:sldId id="410" r:id="rId4"/>
    <p:sldId id="457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455" r:id="rId13"/>
    <p:sldId id="364" r:id="rId14"/>
    <p:sldId id="365" r:id="rId15"/>
    <p:sldId id="456" r:id="rId16"/>
    <p:sldId id="366" r:id="rId17"/>
    <p:sldId id="412" r:id="rId18"/>
    <p:sldId id="454" r:id="rId19"/>
    <p:sldId id="367" r:id="rId20"/>
    <p:sldId id="413" r:id="rId21"/>
    <p:sldId id="369" r:id="rId22"/>
    <p:sldId id="370" r:id="rId23"/>
    <p:sldId id="371" r:id="rId24"/>
    <p:sldId id="414" r:id="rId25"/>
    <p:sldId id="417" r:id="rId26"/>
    <p:sldId id="418" r:id="rId27"/>
    <p:sldId id="419" r:id="rId28"/>
    <p:sldId id="420" r:id="rId29"/>
    <p:sldId id="421" r:id="rId30"/>
    <p:sldId id="422" r:id="rId31"/>
    <p:sldId id="423" r:id="rId32"/>
    <p:sldId id="426" r:id="rId33"/>
    <p:sldId id="427" r:id="rId34"/>
    <p:sldId id="428" r:id="rId35"/>
    <p:sldId id="429" r:id="rId36"/>
    <p:sldId id="431" r:id="rId37"/>
    <p:sldId id="452" r:id="rId38"/>
    <p:sldId id="257" r:id="rId39"/>
    <p:sldId id="258" r:id="rId40"/>
    <p:sldId id="259" r:id="rId41"/>
    <p:sldId id="260" r:id="rId42"/>
    <p:sldId id="261" r:id="rId43"/>
    <p:sldId id="262" r:id="rId44"/>
    <p:sldId id="263" r:id="rId45"/>
    <p:sldId id="264" r:id="rId46"/>
    <p:sldId id="265" r:id="rId47"/>
    <p:sldId id="267" r:id="rId48"/>
    <p:sldId id="268" r:id="rId49"/>
    <p:sldId id="269" r:id="rId50"/>
    <p:sldId id="270" r:id="rId51"/>
    <p:sldId id="271" r:id="rId52"/>
    <p:sldId id="274" r:id="rId53"/>
    <p:sldId id="279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-66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slide" Target="slides/slide49.xml" /><Relationship Id="rId55" Type="http://schemas.openxmlformats.org/officeDocument/2006/relationships/notesMaster" Target="notesMasters/notesMaster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59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54" Type="http://schemas.openxmlformats.org/officeDocument/2006/relationships/slide" Target="slides/slide53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3" Type="http://schemas.openxmlformats.org/officeDocument/2006/relationships/slide" Target="slides/slide52.xml" /><Relationship Id="rId58" Type="http://schemas.openxmlformats.org/officeDocument/2006/relationships/theme" Target="theme/theme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slide" Target="slides/slide48.xml" /><Relationship Id="rId57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slide" Target="slides/slide5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56" Type="http://schemas.openxmlformats.org/officeDocument/2006/relationships/presProps" Target="presProps.xml" /><Relationship Id="rId8" Type="http://schemas.openxmlformats.org/officeDocument/2006/relationships/slide" Target="slides/slide7.xml" /><Relationship Id="rId51" Type="http://schemas.openxmlformats.org/officeDocument/2006/relationships/slide" Target="slides/slide50.xml" /><Relationship Id="rId3" Type="http://schemas.openxmlformats.org/officeDocument/2006/relationships/slide" Target="slides/slide2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30C08E-AC92-4C9B-87B4-D1EB576F8AE3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91375A43-7CBA-4072-BCC3-B489D8A60414}">
      <dgm:prSet/>
      <dgm:spPr/>
      <dgm:t>
        <a:bodyPr/>
        <a:lstStyle/>
        <a:p>
          <a:pPr rtl="0"/>
          <a:r>
            <a:rPr lang="en-US" b="1" dirty="0">
              <a:latin typeface="Arial Rounded MT Bold" panose="020F0704030504030204" pitchFamily="34" charset="0"/>
            </a:rPr>
            <a:t>In the spinal cord</a:t>
          </a:r>
          <a:endParaRPr lang="ar-IQ" dirty="0">
            <a:latin typeface="Arial Rounded MT Bold" panose="020F0704030504030204" pitchFamily="34" charset="0"/>
          </a:endParaRPr>
        </a:p>
      </dgm:t>
    </dgm:pt>
    <dgm:pt modelId="{2EB14CA6-992A-4846-AC1F-23F487A1970B}" type="parTrans" cxnId="{A35F9E18-AEDE-43CA-AD15-AD26BF1C8BCA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F101F7E5-26DC-4FD9-A8F3-AC4CDBCA72F4}" type="sibTrans" cxnId="{A35F9E18-AEDE-43CA-AD15-AD26BF1C8BCA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27B45465-4D2F-43EA-BDDF-30F42BB38975}">
      <dgm:prSet/>
      <dgm:spPr/>
      <dgm:t>
        <a:bodyPr/>
        <a:lstStyle/>
        <a:p>
          <a:pPr rtl="0"/>
          <a:r>
            <a:rPr lang="en-US" b="1" dirty="0">
              <a:latin typeface="Arial Rounded MT Bold" panose="020F0704030504030204" pitchFamily="34" charset="0"/>
            </a:rPr>
            <a:t>the dorsal roots are sensory</a:t>
          </a:r>
          <a:endParaRPr lang="ar-IQ" dirty="0">
            <a:latin typeface="Arial Rounded MT Bold" panose="020F0704030504030204" pitchFamily="34" charset="0"/>
          </a:endParaRPr>
        </a:p>
      </dgm:t>
    </dgm:pt>
    <dgm:pt modelId="{9F4E3726-6E11-4074-B185-24800033BEFE}" type="parTrans" cxnId="{62A08B37-E237-406C-A1B3-326FE4459635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3FDF6C5D-80C5-4975-862C-7F0FF7C24779}" type="sibTrans" cxnId="{62A08B37-E237-406C-A1B3-326FE4459635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E47AED0A-8089-4D3B-9924-D29A710C7657}">
      <dgm:prSet/>
      <dgm:spPr/>
      <dgm:t>
        <a:bodyPr/>
        <a:lstStyle/>
        <a:p>
          <a:pPr rtl="0"/>
          <a:r>
            <a:rPr lang="en-US" b="1" dirty="0">
              <a:latin typeface="Arial Rounded MT Bold" panose="020F0704030504030204" pitchFamily="34" charset="0"/>
            </a:rPr>
            <a:t>the ventral roots are motor</a:t>
          </a:r>
          <a:endParaRPr lang="ar-IQ" dirty="0">
            <a:latin typeface="Arial Rounded MT Bold" panose="020F0704030504030204" pitchFamily="34" charset="0"/>
          </a:endParaRPr>
        </a:p>
      </dgm:t>
    </dgm:pt>
    <dgm:pt modelId="{832D4036-844D-4182-87F1-011829D74D86}" type="parTrans" cxnId="{ED06A45A-2BC1-426D-98B2-DB2E487B94CA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0EE2FDD0-CAF1-4815-9CEA-36DB4523D599}" type="sibTrans" cxnId="{ED06A45A-2BC1-426D-98B2-DB2E487B94CA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552B74FE-7306-41F2-BD42-1BAC724F52F6}" type="pres">
      <dgm:prSet presAssocID="{5B30C08E-AC92-4C9B-87B4-D1EB576F8AE3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264AF83-9971-494D-AA14-54E36FC2D066}" type="pres">
      <dgm:prSet presAssocID="{91375A43-7CBA-4072-BCC3-B489D8A60414}" presName="hierRoot1" presStyleCnt="0">
        <dgm:presLayoutVars>
          <dgm:hierBranch val="init"/>
        </dgm:presLayoutVars>
      </dgm:prSet>
      <dgm:spPr/>
    </dgm:pt>
    <dgm:pt modelId="{562495D6-7E01-4D53-9193-B7C2260FFAB0}" type="pres">
      <dgm:prSet presAssocID="{91375A43-7CBA-4072-BCC3-B489D8A60414}" presName="rootComposite1" presStyleCnt="0"/>
      <dgm:spPr/>
    </dgm:pt>
    <dgm:pt modelId="{B6792FDF-1CEE-4A2C-BE90-3E5DAC1A367A}" type="pres">
      <dgm:prSet presAssocID="{91375A43-7CBA-4072-BCC3-B489D8A60414}" presName="rootText1" presStyleLbl="alignAcc1" presStyleIdx="0" presStyleCnt="0">
        <dgm:presLayoutVars>
          <dgm:chPref val="3"/>
        </dgm:presLayoutVars>
      </dgm:prSet>
      <dgm:spPr/>
    </dgm:pt>
    <dgm:pt modelId="{2B8191D4-6FB0-422E-B547-D43F5A3B33A9}" type="pres">
      <dgm:prSet presAssocID="{91375A43-7CBA-4072-BCC3-B489D8A60414}" presName="topArc1" presStyleLbl="parChTrans1D1" presStyleIdx="0" presStyleCnt="6"/>
      <dgm:spPr/>
    </dgm:pt>
    <dgm:pt modelId="{1D755E67-9727-4429-8518-B4AF056FE56C}" type="pres">
      <dgm:prSet presAssocID="{91375A43-7CBA-4072-BCC3-B489D8A60414}" presName="bottomArc1" presStyleLbl="parChTrans1D1" presStyleIdx="1" presStyleCnt="6"/>
      <dgm:spPr/>
    </dgm:pt>
    <dgm:pt modelId="{D7AFA679-8A10-44C4-9C82-EEE239300D5C}" type="pres">
      <dgm:prSet presAssocID="{91375A43-7CBA-4072-BCC3-B489D8A60414}" presName="topConnNode1" presStyleLbl="node1" presStyleIdx="0" presStyleCnt="0"/>
      <dgm:spPr/>
    </dgm:pt>
    <dgm:pt modelId="{8B68AE92-2C5F-441D-9262-9246F3B4A86E}" type="pres">
      <dgm:prSet presAssocID="{91375A43-7CBA-4072-BCC3-B489D8A60414}" presName="hierChild2" presStyleCnt="0"/>
      <dgm:spPr/>
    </dgm:pt>
    <dgm:pt modelId="{C3CC10D3-5113-45C0-9100-E3CECE8125DC}" type="pres">
      <dgm:prSet presAssocID="{9F4E3726-6E11-4074-B185-24800033BEFE}" presName="Name28" presStyleLbl="parChTrans1D2" presStyleIdx="0" presStyleCnt="2"/>
      <dgm:spPr/>
    </dgm:pt>
    <dgm:pt modelId="{4A8819D1-0B3B-43FD-9E18-DED36C1C7F72}" type="pres">
      <dgm:prSet presAssocID="{27B45465-4D2F-43EA-BDDF-30F42BB38975}" presName="hierRoot2" presStyleCnt="0">
        <dgm:presLayoutVars>
          <dgm:hierBranch val="init"/>
        </dgm:presLayoutVars>
      </dgm:prSet>
      <dgm:spPr/>
    </dgm:pt>
    <dgm:pt modelId="{5E467CF2-9CA1-4CC8-BDF1-EE96AE5C45CB}" type="pres">
      <dgm:prSet presAssocID="{27B45465-4D2F-43EA-BDDF-30F42BB38975}" presName="rootComposite2" presStyleCnt="0"/>
      <dgm:spPr/>
    </dgm:pt>
    <dgm:pt modelId="{06104016-0C22-4A49-AB31-472974CF2A45}" type="pres">
      <dgm:prSet presAssocID="{27B45465-4D2F-43EA-BDDF-30F42BB38975}" presName="rootText2" presStyleLbl="alignAcc1" presStyleIdx="0" presStyleCnt="0">
        <dgm:presLayoutVars>
          <dgm:chPref val="3"/>
        </dgm:presLayoutVars>
      </dgm:prSet>
      <dgm:spPr/>
    </dgm:pt>
    <dgm:pt modelId="{F80736E7-15CE-4F79-9019-106B2D0AE235}" type="pres">
      <dgm:prSet presAssocID="{27B45465-4D2F-43EA-BDDF-30F42BB38975}" presName="topArc2" presStyleLbl="parChTrans1D1" presStyleIdx="2" presStyleCnt="6"/>
      <dgm:spPr/>
    </dgm:pt>
    <dgm:pt modelId="{5B127C4F-8D7A-4397-B6F6-02BC6EF3F086}" type="pres">
      <dgm:prSet presAssocID="{27B45465-4D2F-43EA-BDDF-30F42BB38975}" presName="bottomArc2" presStyleLbl="parChTrans1D1" presStyleIdx="3" presStyleCnt="6"/>
      <dgm:spPr/>
    </dgm:pt>
    <dgm:pt modelId="{DD2CEEA8-ABC8-426F-AF84-DAD63A53FB7E}" type="pres">
      <dgm:prSet presAssocID="{27B45465-4D2F-43EA-BDDF-30F42BB38975}" presName="topConnNode2" presStyleLbl="node2" presStyleIdx="0" presStyleCnt="0"/>
      <dgm:spPr/>
    </dgm:pt>
    <dgm:pt modelId="{77E816CC-0D87-42C2-A700-9B7CE2586CB7}" type="pres">
      <dgm:prSet presAssocID="{27B45465-4D2F-43EA-BDDF-30F42BB38975}" presName="hierChild4" presStyleCnt="0"/>
      <dgm:spPr/>
    </dgm:pt>
    <dgm:pt modelId="{96D5218A-5DE1-4D93-918F-5794E975A1F3}" type="pres">
      <dgm:prSet presAssocID="{27B45465-4D2F-43EA-BDDF-30F42BB38975}" presName="hierChild5" presStyleCnt="0"/>
      <dgm:spPr/>
    </dgm:pt>
    <dgm:pt modelId="{D84409CD-E61D-4858-B11A-FF4743DFE212}" type="pres">
      <dgm:prSet presAssocID="{832D4036-844D-4182-87F1-011829D74D86}" presName="Name28" presStyleLbl="parChTrans1D2" presStyleIdx="1" presStyleCnt="2"/>
      <dgm:spPr/>
    </dgm:pt>
    <dgm:pt modelId="{643BC758-B050-403F-8312-810523272EC4}" type="pres">
      <dgm:prSet presAssocID="{E47AED0A-8089-4D3B-9924-D29A710C7657}" presName="hierRoot2" presStyleCnt="0">
        <dgm:presLayoutVars>
          <dgm:hierBranch val="init"/>
        </dgm:presLayoutVars>
      </dgm:prSet>
      <dgm:spPr/>
    </dgm:pt>
    <dgm:pt modelId="{83729C3D-2117-4DB4-9179-DF476B3CF589}" type="pres">
      <dgm:prSet presAssocID="{E47AED0A-8089-4D3B-9924-D29A710C7657}" presName="rootComposite2" presStyleCnt="0"/>
      <dgm:spPr/>
    </dgm:pt>
    <dgm:pt modelId="{317CC300-FA1E-40C8-9949-F1501FEE9C0C}" type="pres">
      <dgm:prSet presAssocID="{E47AED0A-8089-4D3B-9924-D29A710C7657}" presName="rootText2" presStyleLbl="alignAcc1" presStyleIdx="0" presStyleCnt="0">
        <dgm:presLayoutVars>
          <dgm:chPref val="3"/>
        </dgm:presLayoutVars>
      </dgm:prSet>
      <dgm:spPr/>
    </dgm:pt>
    <dgm:pt modelId="{537C7219-7648-43C9-B800-5FE71D6685AC}" type="pres">
      <dgm:prSet presAssocID="{E47AED0A-8089-4D3B-9924-D29A710C7657}" presName="topArc2" presStyleLbl="parChTrans1D1" presStyleIdx="4" presStyleCnt="6"/>
      <dgm:spPr/>
    </dgm:pt>
    <dgm:pt modelId="{69FAA114-A3B9-4DD3-8758-3D3B41A337A6}" type="pres">
      <dgm:prSet presAssocID="{E47AED0A-8089-4D3B-9924-D29A710C7657}" presName="bottomArc2" presStyleLbl="parChTrans1D1" presStyleIdx="5" presStyleCnt="6"/>
      <dgm:spPr/>
    </dgm:pt>
    <dgm:pt modelId="{D11DA4F3-78D4-4F28-8E05-45D7A0B1841C}" type="pres">
      <dgm:prSet presAssocID="{E47AED0A-8089-4D3B-9924-D29A710C7657}" presName="topConnNode2" presStyleLbl="node2" presStyleIdx="0" presStyleCnt="0"/>
      <dgm:spPr/>
    </dgm:pt>
    <dgm:pt modelId="{8F91FB6B-EC3E-4502-8717-AAEEC4A88562}" type="pres">
      <dgm:prSet presAssocID="{E47AED0A-8089-4D3B-9924-D29A710C7657}" presName="hierChild4" presStyleCnt="0"/>
      <dgm:spPr/>
    </dgm:pt>
    <dgm:pt modelId="{BC98BE61-ED2D-4A2C-B134-8F56BD1D69F5}" type="pres">
      <dgm:prSet presAssocID="{E47AED0A-8089-4D3B-9924-D29A710C7657}" presName="hierChild5" presStyleCnt="0"/>
      <dgm:spPr/>
    </dgm:pt>
    <dgm:pt modelId="{742CBC0F-AD96-4479-8BE4-FBBDB9318C85}" type="pres">
      <dgm:prSet presAssocID="{91375A43-7CBA-4072-BCC3-B489D8A60414}" presName="hierChild3" presStyleCnt="0"/>
      <dgm:spPr/>
    </dgm:pt>
  </dgm:ptLst>
  <dgm:cxnLst>
    <dgm:cxn modelId="{9681F702-B741-49BD-85BF-6038E4FD61C5}" type="presOf" srcId="{91375A43-7CBA-4072-BCC3-B489D8A60414}" destId="{D7AFA679-8A10-44C4-9C82-EEE239300D5C}" srcOrd="1" destOrd="0" presId="urn:microsoft.com/office/officeart/2008/layout/HalfCircleOrganizationChart"/>
    <dgm:cxn modelId="{269BA60B-8E78-4154-ADEA-71A03731BD56}" type="presOf" srcId="{27B45465-4D2F-43EA-BDDF-30F42BB38975}" destId="{06104016-0C22-4A49-AB31-472974CF2A45}" srcOrd="0" destOrd="0" presId="urn:microsoft.com/office/officeart/2008/layout/HalfCircleOrganizationChart"/>
    <dgm:cxn modelId="{7EE94213-102D-44C0-824A-5EDB1325F97C}" type="presOf" srcId="{9F4E3726-6E11-4074-B185-24800033BEFE}" destId="{C3CC10D3-5113-45C0-9100-E3CECE8125DC}" srcOrd="0" destOrd="0" presId="urn:microsoft.com/office/officeart/2008/layout/HalfCircleOrganizationChart"/>
    <dgm:cxn modelId="{A35F9E18-AEDE-43CA-AD15-AD26BF1C8BCA}" srcId="{5B30C08E-AC92-4C9B-87B4-D1EB576F8AE3}" destId="{91375A43-7CBA-4072-BCC3-B489D8A60414}" srcOrd="0" destOrd="0" parTransId="{2EB14CA6-992A-4846-AC1F-23F487A1970B}" sibTransId="{F101F7E5-26DC-4FD9-A8F3-AC4CDBCA72F4}"/>
    <dgm:cxn modelId="{817F852D-D144-46EF-A3A2-4F570DE19BE7}" type="presOf" srcId="{E47AED0A-8089-4D3B-9924-D29A710C7657}" destId="{317CC300-FA1E-40C8-9949-F1501FEE9C0C}" srcOrd="0" destOrd="0" presId="urn:microsoft.com/office/officeart/2008/layout/HalfCircleOrganizationChart"/>
    <dgm:cxn modelId="{62A08B37-E237-406C-A1B3-326FE4459635}" srcId="{91375A43-7CBA-4072-BCC3-B489D8A60414}" destId="{27B45465-4D2F-43EA-BDDF-30F42BB38975}" srcOrd="0" destOrd="0" parTransId="{9F4E3726-6E11-4074-B185-24800033BEFE}" sibTransId="{3FDF6C5D-80C5-4975-862C-7F0FF7C24779}"/>
    <dgm:cxn modelId="{E190D969-6342-45C3-9BA4-0ED17F9E897A}" type="presOf" srcId="{91375A43-7CBA-4072-BCC3-B489D8A60414}" destId="{B6792FDF-1CEE-4A2C-BE90-3E5DAC1A367A}" srcOrd="0" destOrd="0" presId="urn:microsoft.com/office/officeart/2008/layout/HalfCircleOrganizationChart"/>
    <dgm:cxn modelId="{F1710D75-F6C8-4C8C-BFBC-9229CDF1F3AC}" type="presOf" srcId="{5B30C08E-AC92-4C9B-87B4-D1EB576F8AE3}" destId="{552B74FE-7306-41F2-BD42-1BAC724F52F6}" srcOrd="0" destOrd="0" presId="urn:microsoft.com/office/officeart/2008/layout/HalfCircleOrganizationChart"/>
    <dgm:cxn modelId="{ED06A45A-2BC1-426D-98B2-DB2E487B94CA}" srcId="{91375A43-7CBA-4072-BCC3-B489D8A60414}" destId="{E47AED0A-8089-4D3B-9924-D29A710C7657}" srcOrd="1" destOrd="0" parTransId="{832D4036-844D-4182-87F1-011829D74D86}" sibTransId="{0EE2FDD0-CAF1-4815-9CEA-36DB4523D599}"/>
    <dgm:cxn modelId="{A833FF99-4966-43BE-A712-33203B9F554A}" type="presOf" srcId="{832D4036-844D-4182-87F1-011829D74D86}" destId="{D84409CD-E61D-4858-B11A-FF4743DFE212}" srcOrd="0" destOrd="0" presId="urn:microsoft.com/office/officeart/2008/layout/HalfCircleOrganizationChart"/>
    <dgm:cxn modelId="{65E037E6-E60B-4308-AF93-754A23795B0E}" type="presOf" srcId="{E47AED0A-8089-4D3B-9924-D29A710C7657}" destId="{D11DA4F3-78D4-4F28-8E05-45D7A0B1841C}" srcOrd="1" destOrd="0" presId="urn:microsoft.com/office/officeart/2008/layout/HalfCircleOrganizationChart"/>
    <dgm:cxn modelId="{719619F2-3FF8-47F0-ADC6-9C6032E20437}" type="presOf" srcId="{27B45465-4D2F-43EA-BDDF-30F42BB38975}" destId="{DD2CEEA8-ABC8-426F-AF84-DAD63A53FB7E}" srcOrd="1" destOrd="0" presId="urn:microsoft.com/office/officeart/2008/layout/HalfCircleOrganizationChart"/>
    <dgm:cxn modelId="{86F46923-CEA6-4539-B750-9B230E08A8A6}" type="presParOf" srcId="{552B74FE-7306-41F2-BD42-1BAC724F52F6}" destId="{E264AF83-9971-494D-AA14-54E36FC2D066}" srcOrd="0" destOrd="0" presId="urn:microsoft.com/office/officeart/2008/layout/HalfCircleOrganizationChart"/>
    <dgm:cxn modelId="{1B2A371B-24B0-412A-8913-AEF1BE18EA40}" type="presParOf" srcId="{E264AF83-9971-494D-AA14-54E36FC2D066}" destId="{562495D6-7E01-4D53-9193-B7C2260FFAB0}" srcOrd="0" destOrd="0" presId="urn:microsoft.com/office/officeart/2008/layout/HalfCircleOrganizationChart"/>
    <dgm:cxn modelId="{8EBD7434-2E1A-4DE7-91CB-AF78D1A76E99}" type="presParOf" srcId="{562495D6-7E01-4D53-9193-B7C2260FFAB0}" destId="{B6792FDF-1CEE-4A2C-BE90-3E5DAC1A367A}" srcOrd="0" destOrd="0" presId="urn:microsoft.com/office/officeart/2008/layout/HalfCircleOrganizationChart"/>
    <dgm:cxn modelId="{385E514D-DB06-4017-AA57-9A154A54D970}" type="presParOf" srcId="{562495D6-7E01-4D53-9193-B7C2260FFAB0}" destId="{2B8191D4-6FB0-422E-B547-D43F5A3B33A9}" srcOrd="1" destOrd="0" presId="urn:microsoft.com/office/officeart/2008/layout/HalfCircleOrganizationChart"/>
    <dgm:cxn modelId="{04F9BF2A-E6E5-426E-85B9-3DE119C121D7}" type="presParOf" srcId="{562495D6-7E01-4D53-9193-B7C2260FFAB0}" destId="{1D755E67-9727-4429-8518-B4AF056FE56C}" srcOrd="2" destOrd="0" presId="urn:microsoft.com/office/officeart/2008/layout/HalfCircleOrganizationChart"/>
    <dgm:cxn modelId="{5DAA7B5E-A778-4900-9754-74638054A0F0}" type="presParOf" srcId="{562495D6-7E01-4D53-9193-B7C2260FFAB0}" destId="{D7AFA679-8A10-44C4-9C82-EEE239300D5C}" srcOrd="3" destOrd="0" presId="urn:microsoft.com/office/officeart/2008/layout/HalfCircleOrganizationChart"/>
    <dgm:cxn modelId="{26A45DF5-D986-4804-BFCC-484EEFEB0B2A}" type="presParOf" srcId="{E264AF83-9971-494D-AA14-54E36FC2D066}" destId="{8B68AE92-2C5F-441D-9262-9246F3B4A86E}" srcOrd="1" destOrd="0" presId="urn:microsoft.com/office/officeart/2008/layout/HalfCircleOrganizationChart"/>
    <dgm:cxn modelId="{493E34FD-8D5C-4D2E-887F-C28A9DE4CF6B}" type="presParOf" srcId="{8B68AE92-2C5F-441D-9262-9246F3B4A86E}" destId="{C3CC10D3-5113-45C0-9100-E3CECE8125DC}" srcOrd="0" destOrd="0" presId="urn:microsoft.com/office/officeart/2008/layout/HalfCircleOrganizationChart"/>
    <dgm:cxn modelId="{13CE4BFE-BCB9-4C26-89C5-C1AA35F3C939}" type="presParOf" srcId="{8B68AE92-2C5F-441D-9262-9246F3B4A86E}" destId="{4A8819D1-0B3B-43FD-9E18-DED36C1C7F72}" srcOrd="1" destOrd="0" presId="urn:microsoft.com/office/officeart/2008/layout/HalfCircleOrganizationChart"/>
    <dgm:cxn modelId="{43A76255-4688-4DDC-928A-E00F732762DA}" type="presParOf" srcId="{4A8819D1-0B3B-43FD-9E18-DED36C1C7F72}" destId="{5E467CF2-9CA1-4CC8-BDF1-EE96AE5C45CB}" srcOrd="0" destOrd="0" presId="urn:microsoft.com/office/officeart/2008/layout/HalfCircleOrganizationChart"/>
    <dgm:cxn modelId="{89060C7A-91B9-43A1-8764-B70E4034B697}" type="presParOf" srcId="{5E467CF2-9CA1-4CC8-BDF1-EE96AE5C45CB}" destId="{06104016-0C22-4A49-AB31-472974CF2A45}" srcOrd="0" destOrd="0" presId="urn:microsoft.com/office/officeart/2008/layout/HalfCircleOrganizationChart"/>
    <dgm:cxn modelId="{2F638F75-33FC-409B-B188-98B34227584C}" type="presParOf" srcId="{5E467CF2-9CA1-4CC8-BDF1-EE96AE5C45CB}" destId="{F80736E7-15CE-4F79-9019-106B2D0AE235}" srcOrd="1" destOrd="0" presId="urn:microsoft.com/office/officeart/2008/layout/HalfCircleOrganizationChart"/>
    <dgm:cxn modelId="{72E1BECB-7B64-4747-BF89-3F64EFB3DCB3}" type="presParOf" srcId="{5E467CF2-9CA1-4CC8-BDF1-EE96AE5C45CB}" destId="{5B127C4F-8D7A-4397-B6F6-02BC6EF3F086}" srcOrd="2" destOrd="0" presId="urn:microsoft.com/office/officeart/2008/layout/HalfCircleOrganizationChart"/>
    <dgm:cxn modelId="{44D3949F-8400-44ED-A3D5-66013843A839}" type="presParOf" srcId="{5E467CF2-9CA1-4CC8-BDF1-EE96AE5C45CB}" destId="{DD2CEEA8-ABC8-426F-AF84-DAD63A53FB7E}" srcOrd="3" destOrd="0" presId="urn:microsoft.com/office/officeart/2008/layout/HalfCircleOrganizationChart"/>
    <dgm:cxn modelId="{F8AFBF82-A289-43F6-8226-58A196CA4BE2}" type="presParOf" srcId="{4A8819D1-0B3B-43FD-9E18-DED36C1C7F72}" destId="{77E816CC-0D87-42C2-A700-9B7CE2586CB7}" srcOrd="1" destOrd="0" presId="urn:microsoft.com/office/officeart/2008/layout/HalfCircleOrganizationChart"/>
    <dgm:cxn modelId="{AC9DCA3E-7E16-4EAC-A88C-7974D9334A00}" type="presParOf" srcId="{4A8819D1-0B3B-43FD-9E18-DED36C1C7F72}" destId="{96D5218A-5DE1-4D93-918F-5794E975A1F3}" srcOrd="2" destOrd="0" presId="urn:microsoft.com/office/officeart/2008/layout/HalfCircleOrganizationChart"/>
    <dgm:cxn modelId="{03600F75-F595-4679-979C-ADD2AF7C049B}" type="presParOf" srcId="{8B68AE92-2C5F-441D-9262-9246F3B4A86E}" destId="{D84409CD-E61D-4858-B11A-FF4743DFE212}" srcOrd="2" destOrd="0" presId="urn:microsoft.com/office/officeart/2008/layout/HalfCircleOrganizationChart"/>
    <dgm:cxn modelId="{8AAC701E-5338-4DE5-A587-E6099E36D8E2}" type="presParOf" srcId="{8B68AE92-2C5F-441D-9262-9246F3B4A86E}" destId="{643BC758-B050-403F-8312-810523272EC4}" srcOrd="3" destOrd="0" presId="urn:microsoft.com/office/officeart/2008/layout/HalfCircleOrganizationChart"/>
    <dgm:cxn modelId="{57979330-BC81-447E-8F93-28379558A7E1}" type="presParOf" srcId="{643BC758-B050-403F-8312-810523272EC4}" destId="{83729C3D-2117-4DB4-9179-DF476B3CF589}" srcOrd="0" destOrd="0" presId="urn:microsoft.com/office/officeart/2008/layout/HalfCircleOrganizationChart"/>
    <dgm:cxn modelId="{20372122-2263-4A57-97F4-782AE18A26EE}" type="presParOf" srcId="{83729C3D-2117-4DB4-9179-DF476B3CF589}" destId="{317CC300-FA1E-40C8-9949-F1501FEE9C0C}" srcOrd="0" destOrd="0" presId="urn:microsoft.com/office/officeart/2008/layout/HalfCircleOrganizationChart"/>
    <dgm:cxn modelId="{5A491388-B533-494E-A098-B155D2904344}" type="presParOf" srcId="{83729C3D-2117-4DB4-9179-DF476B3CF589}" destId="{537C7219-7648-43C9-B800-5FE71D6685AC}" srcOrd="1" destOrd="0" presId="urn:microsoft.com/office/officeart/2008/layout/HalfCircleOrganizationChart"/>
    <dgm:cxn modelId="{9BEA721D-D2C0-427E-BF9A-17CC186FDEA6}" type="presParOf" srcId="{83729C3D-2117-4DB4-9179-DF476B3CF589}" destId="{69FAA114-A3B9-4DD3-8758-3D3B41A337A6}" srcOrd="2" destOrd="0" presId="urn:microsoft.com/office/officeart/2008/layout/HalfCircleOrganizationChart"/>
    <dgm:cxn modelId="{0BA4B04E-0F2B-44A0-B532-399DE0496CCD}" type="presParOf" srcId="{83729C3D-2117-4DB4-9179-DF476B3CF589}" destId="{D11DA4F3-78D4-4F28-8E05-45D7A0B1841C}" srcOrd="3" destOrd="0" presId="urn:microsoft.com/office/officeart/2008/layout/HalfCircleOrganizationChart"/>
    <dgm:cxn modelId="{EB0BF346-C52A-4569-A538-4D4E40846D5B}" type="presParOf" srcId="{643BC758-B050-403F-8312-810523272EC4}" destId="{8F91FB6B-EC3E-4502-8717-AAEEC4A88562}" srcOrd="1" destOrd="0" presId="urn:microsoft.com/office/officeart/2008/layout/HalfCircleOrganizationChart"/>
    <dgm:cxn modelId="{2C05CAD7-DC4D-4C31-AF90-2E1F59D26491}" type="presParOf" srcId="{643BC758-B050-403F-8312-810523272EC4}" destId="{BC98BE61-ED2D-4A2C-B134-8F56BD1D69F5}" srcOrd="2" destOrd="0" presId="urn:microsoft.com/office/officeart/2008/layout/HalfCircleOrganizationChart"/>
    <dgm:cxn modelId="{5DD17888-3B7E-443B-AA89-A9CDE894337A}" type="presParOf" srcId="{E264AF83-9971-494D-AA14-54E36FC2D066}" destId="{742CBC0F-AD96-4479-8BE4-FBBDB9318C85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B5719E-5F15-4D86-AC5D-4C148CC7BC86}" type="doc">
      <dgm:prSet loTypeId="urn:microsoft.com/office/officeart/2008/layout/HalfCircleOrganization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pPr rtl="1"/>
          <a:endParaRPr lang="ar-IQ"/>
        </a:p>
      </dgm:t>
    </dgm:pt>
    <dgm:pt modelId="{701FF424-520A-4303-803B-F7A7D50E93D5}">
      <dgm:prSet/>
      <dgm:spPr/>
      <dgm:t>
        <a:bodyPr/>
        <a:lstStyle/>
        <a:p>
          <a:pPr rtl="0"/>
          <a:r>
            <a:rPr lang="en-GB" b="1" dirty="0">
              <a:latin typeface="Arial Rounded MT Bold" panose="020F0704030504030204" pitchFamily="34" charset="0"/>
            </a:rPr>
            <a:t>Central </a:t>
          </a:r>
          <a:r>
            <a:rPr lang="en-US" b="1" dirty="0">
              <a:latin typeface="Arial Rounded MT Bold" panose="020F0704030504030204" pitchFamily="34" charset="0"/>
            </a:rPr>
            <a:t>n</a:t>
          </a:r>
          <a:r>
            <a:rPr lang="en-GB" b="1" dirty="0">
              <a:latin typeface="Arial Rounded MT Bold" panose="020F0704030504030204" pitchFamily="34" charset="0"/>
            </a:rPr>
            <a:t>on contractile</a:t>
          </a:r>
          <a:r>
            <a:rPr lang="en-US" b="1" dirty="0">
              <a:latin typeface="Arial Rounded MT Bold" panose="020F0704030504030204" pitchFamily="34" charset="0"/>
            </a:rPr>
            <a:t> part</a:t>
          </a:r>
          <a:endParaRPr lang="ar-IQ" b="1" dirty="0">
            <a:latin typeface="Arial Rounded MT Bold" panose="020F0704030504030204" pitchFamily="34" charset="0"/>
          </a:endParaRPr>
        </a:p>
      </dgm:t>
    </dgm:pt>
    <dgm:pt modelId="{65DEBC80-E4F0-431E-8CAA-33DD9A384D7C}" type="parTrans" cxnId="{C0CAD5CE-DD8C-4F80-B923-829587E8F860}">
      <dgm:prSet/>
      <dgm:spPr/>
      <dgm:t>
        <a:bodyPr/>
        <a:lstStyle/>
        <a:p>
          <a:pPr rtl="1"/>
          <a:endParaRPr lang="ar-IQ" b="1">
            <a:latin typeface="Arial Rounded MT Bold" panose="020F0704030504030204" pitchFamily="34" charset="0"/>
          </a:endParaRPr>
        </a:p>
      </dgm:t>
    </dgm:pt>
    <dgm:pt modelId="{BF8AA0BA-AB98-4863-AD86-BEEE731BF817}" type="sibTrans" cxnId="{C0CAD5CE-DD8C-4F80-B923-829587E8F860}">
      <dgm:prSet/>
      <dgm:spPr/>
      <dgm:t>
        <a:bodyPr/>
        <a:lstStyle/>
        <a:p>
          <a:pPr rtl="1"/>
          <a:endParaRPr lang="ar-IQ" b="1">
            <a:latin typeface="Arial Rounded MT Bold" panose="020F0704030504030204" pitchFamily="34" charset="0"/>
          </a:endParaRPr>
        </a:p>
      </dgm:t>
    </dgm:pt>
    <dgm:pt modelId="{226B4C79-32C4-4DB0-AE9D-D48486AF8734}">
      <dgm:prSet/>
      <dgm:spPr/>
      <dgm:t>
        <a:bodyPr/>
        <a:lstStyle/>
        <a:p>
          <a:pPr rtl="0"/>
          <a:r>
            <a:rPr lang="en-GB" b="1" dirty="0">
              <a:latin typeface="Arial Rounded MT Bold" panose="020F0704030504030204" pitchFamily="34" charset="0"/>
            </a:rPr>
            <a:t>Peripheral contractile part</a:t>
          </a:r>
          <a:endParaRPr lang="ar-IQ" b="1" dirty="0">
            <a:latin typeface="Arial Rounded MT Bold" panose="020F0704030504030204" pitchFamily="34" charset="0"/>
          </a:endParaRPr>
        </a:p>
      </dgm:t>
    </dgm:pt>
    <dgm:pt modelId="{379B51A9-2548-4A25-910D-CCA424CA96CD}" type="parTrans" cxnId="{FC21BD78-8CB9-495F-9569-903D51CBEC9D}">
      <dgm:prSet/>
      <dgm:spPr/>
      <dgm:t>
        <a:bodyPr/>
        <a:lstStyle/>
        <a:p>
          <a:pPr rtl="1"/>
          <a:endParaRPr lang="ar-IQ" b="1">
            <a:latin typeface="Arial Rounded MT Bold" panose="020F0704030504030204" pitchFamily="34" charset="0"/>
          </a:endParaRPr>
        </a:p>
      </dgm:t>
    </dgm:pt>
    <dgm:pt modelId="{4AE3F915-D39F-4DAF-8F9A-1F93B408B77C}" type="sibTrans" cxnId="{FC21BD78-8CB9-495F-9569-903D51CBEC9D}">
      <dgm:prSet/>
      <dgm:spPr/>
      <dgm:t>
        <a:bodyPr/>
        <a:lstStyle/>
        <a:p>
          <a:pPr rtl="1"/>
          <a:endParaRPr lang="ar-IQ" b="1">
            <a:latin typeface="Arial Rounded MT Bold" panose="020F0704030504030204" pitchFamily="34" charset="0"/>
          </a:endParaRPr>
        </a:p>
      </dgm:t>
    </dgm:pt>
    <dgm:pt modelId="{BB02D794-C7A6-486B-AD08-012AB1AAA795}">
      <dgm:prSet/>
      <dgm:spPr/>
      <dgm:t>
        <a:bodyPr/>
        <a:lstStyle/>
        <a:p>
          <a:pPr rtl="0"/>
          <a:r>
            <a:rPr lang="en-GB" b="1" dirty="0">
              <a:latin typeface="Arial Rounded MT Bold" panose="020F0704030504030204" pitchFamily="34" charset="0"/>
            </a:rPr>
            <a:t>Receptor</a:t>
          </a:r>
          <a:endParaRPr lang="ar-IQ" b="1" dirty="0">
            <a:latin typeface="Arial Rounded MT Bold" panose="020F0704030504030204" pitchFamily="34" charset="0"/>
          </a:endParaRPr>
        </a:p>
      </dgm:t>
    </dgm:pt>
    <dgm:pt modelId="{FFFDE706-B6B0-423B-A6A6-7871E0F9BDDF}" type="parTrans" cxnId="{301F362E-59EF-43AC-842E-0B02EA66F4B5}">
      <dgm:prSet/>
      <dgm:spPr/>
      <dgm:t>
        <a:bodyPr/>
        <a:lstStyle/>
        <a:p>
          <a:pPr rtl="1"/>
          <a:endParaRPr lang="ar-IQ" b="1">
            <a:latin typeface="Arial Rounded MT Bold" panose="020F0704030504030204" pitchFamily="34" charset="0"/>
          </a:endParaRPr>
        </a:p>
      </dgm:t>
    </dgm:pt>
    <dgm:pt modelId="{B21BAC58-DF53-4763-96F7-24EB6C6F04FF}" type="sibTrans" cxnId="{301F362E-59EF-43AC-842E-0B02EA66F4B5}">
      <dgm:prSet/>
      <dgm:spPr/>
      <dgm:t>
        <a:bodyPr/>
        <a:lstStyle/>
        <a:p>
          <a:pPr rtl="1"/>
          <a:endParaRPr lang="ar-IQ" b="1">
            <a:latin typeface="Arial Rounded MT Bold" panose="020F0704030504030204" pitchFamily="34" charset="0"/>
          </a:endParaRPr>
        </a:p>
      </dgm:t>
    </dgm:pt>
    <dgm:pt modelId="{81CC1544-F226-4287-B85B-3946CEEE6D5C}">
      <dgm:prSet/>
      <dgm:spPr/>
      <dgm:t>
        <a:bodyPr/>
        <a:lstStyle/>
        <a:p>
          <a:pPr rtl="0"/>
          <a:r>
            <a:rPr lang="en-GB" b="1" dirty="0">
              <a:latin typeface="Arial Rounded MT Bold" panose="020F0704030504030204" pitchFamily="34" charset="0"/>
            </a:rPr>
            <a:t> on sides of central zone has actin&amp; myosin</a:t>
          </a:r>
          <a:endParaRPr lang="ar-IQ" b="1" dirty="0">
            <a:latin typeface="Arial Rounded MT Bold" panose="020F0704030504030204" pitchFamily="34" charset="0"/>
          </a:endParaRPr>
        </a:p>
      </dgm:t>
    </dgm:pt>
    <dgm:pt modelId="{D8427090-9513-4031-ACC4-F4FDB1B2316B}" type="parTrans" cxnId="{A690B1AC-5BA6-4B75-96E2-E9CFAF5D5B8A}">
      <dgm:prSet/>
      <dgm:spPr/>
      <dgm:t>
        <a:bodyPr/>
        <a:lstStyle/>
        <a:p>
          <a:pPr rtl="1"/>
          <a:endParaRPr lang="ar-IQ" b="1">
            <a:latin typeface="Arial Rounded MT Bold" panose="020F0704030504030204" pitchFamily="34" charset="0"/>
          </a:endParaRPr>
        </a:p>
      </dgm:t>
    </dgm:pt>
    <dgm:pt modelId="{14C40CFD-438C-4932-BA3E-34561ABF8832}" type="sibTrans" cxnId="{A690B1AC-5BA6-4B75-96E2-E9CFAF5D5B8A}">
      <dgm:prSet/>
      <dgm:spPr/>
      <dgm:t>
        <a:bodyPr/>
        <a:lstStyle/>
        <a:p>
          <a:pPr rtl="1"/>
          <a:endParaRPr lang="ar-IQ" b="1">
            <a:latin typeface="Arial Rounded MT Bold" panose="020F0704030504030204" pitchFamily="34" charset="0"/>
          </a:endParaRPr>
        </a:p>
      </dgm:t>
    </dgm:pt>
    <dgm:pt modelId="{463CF1F9-0065-4921-9524-0CA0F4EFAA7A}" type="pres">
      <dgm:prSet presAssocID="{7BB5719E-5F15-4D86-AC5D-4C148CC7BC86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4A04B457-9FEA-4109-B4FD-DBFEEAF8E697}" type="pres">
      <dgm:prSet presAssocID="{701FF424-520A-4303-803B-F7A7D50E93D5}" presName="hierRoot1" presStyleCnt="0">
        <dgm:presLayoutVars>
          <dgm:hierBranch val="init"/>
        </dgm:presLayoutVars>
      </dgm:prSet>
      <dgm:spPr/>
    </dgm:pt>
    <dgm:pt modelId="{C58984B3-1592-4A7E-988D-FCEE66927AFF}" type="pres">
      <dgm:prSet presAssocID="{701FF424-520A-4303-803B-F7A7D50E93D5}" presName="rootComposite1" presStyleCnt="0"/>
      <dgm:spPr/>
    </dgm:pt>
    <dgm:pt modelId="{234C6295-1AFE-4762-A69D-E958A71C68DD}" type="pres">
      <dgm:prSet presAssocID="{701FF424-520A-4303-803B-F7A7D50E93D5}" presName="rootText1" presStyleLbl="alignAcc1" presStyleIdx="0" presStyleCnt="0">
        <dgm:presLayoutVars>
          <dgm:chPref val="3"/>
        </dgm:presLayoutVars>
      </dgm:prSet>
      <dgm:spPr/>
    </dgm:pt>
    <dgm:pt modelId="{F4AC2E44-ACEF-42C0-9CD0-907C371E0090}" type="pres">
      <dgm:prSet presAssocID="{701FF424-520A-4303-803B-F7A7D50E93D5}" presName="topArc1" presStyleLbl="parChTrans1D1" presStyleIdx="0" presStyleCnt="8"/>
      <dgm:spPr/>
    </dgm:pt>
    <dgm:pt modelId="{36DC5B3B-0898-43F8-8D3C-6A580D883133}" type="pres">
      <dgm:prSet presAssocID="{701FF424-520A-4303-803B-F7A7D50E93D5}" presName="bottomArc1" presStyleLbl="parChTrans1D1" presStyleIdx="1" presStyleCnt="8"/>
      <dgm:spPr/>
    </dgm:pt>
    <dgm:pt modelId="{3893FC39-8243-4985-87D8-56126206FA0C}" type="pres">
      <dgm:prSet presAssocID="{701FF424-520A-4303-803B-F7A7D50E93D5}" presName="topConnNode1" presStyleLbl="node1" presStyleIdx="0" presStyleCnt="0"/>
      <dgm:spPr/>
    </dgm:pt>
    <dgm:pt modelId="{0CB40432-E53D-43E6-B04E-47DC197D59E9}" type="pres">
      <dgm:prSet presAssocID="{701FF424-520A-4303-803B-F7A7D50E93D5}" presName="hierChild2" presStyleCnt="0"/>
      <dgm:spPr/>
    </dgm:pt>
    <dgm:pt modelId="{9AA619C1-C2A3-4A60-A61C-EC979754D957}" type="pres">
      <dgm:prSet presAssocID="{FFFDE706-B6B0-423B-A6A6-7871E0F9BDDF}" presName="Name28" presStyleLbl="parChTrans1D2" presStyleIdx="0" presStyleCnt="2"/>
      <dgm:spPr/>
    </dgm:pt>
    <dgm:pt modelId="{D9E1D460-D862-4E7B-99EF-FA170884C0BF}" type="pres">
      <dgm:prSet presAssocID="{BB02D794-C7A6-486B-AD08-012AB1AAA795}" presName="hierRoot2" presStyleCnt="0">
        <dgm:presLayoutVars>
          <dgm:hierBranch val="init"/>
        </dgm:presLayoutVars>
      </dgm:prSet>
      <dgm:spPr/>
    </dgm:pt>
    <dgm:pt modelId="{5DEDC070-5049-4790-A941-095A51531223}" type="pres">
      <dgm:prSet presAssocID="{BB02D794-C7A6-486B-AD08-012AB1AAA795}" presName="rootComposite2" presStyleCnt="0"/>
      <dgm:spPr/>
    </dgm:pt>
    <dgm:pt modelId="{5697CA9C-BBFF-45BF-A3B7-693716FA1428}" type="pres">
      <dgm:prSet presAssocID="{BB02D794-C7A6-486B-AD08-012AB1AAA795}" presName="rootText2" presStyleLbl="alignAcc1" presStyleIdx="0" presStyleCnt="0">
        <dgm:presLayoutVars>
          <dgm:chPref val="3"/>
        </dgm:presLayoutVars>
      </dgm:prSet>
      <dgm:spPr/>
    </dgm:pt>
    <dgm:pt modelId="{AA3BB459-D34F-43B5-9B98-5F0FB7C587AE}" type="pres">
      <dgm:prSet presAssocID="{BB02D794-C7A6-486B-AD08-012AB1AAA795}" presName="topArc2" presStyleLbl="parChTrans1D1" presStyleIdx="2" presStyleCnt="8"/>
      <dgm:spPr/>
    </dgm:pt>
    <dgm:pt modelId="{0F9A361A-BED2-44C9-AD8E-B26B00FC37AD}" type="pres">
      <dgm:prSet presAssocID="{BB02D794-C7A6-486B-AD08-012AB1AAA795}" presName="bottomArc2" presStyleLbl="parChTrans1D1" presStyleIdx="3" presStyleCnt="8"/>
      <dgm:spPr/>
    </dgm:pt>
    <dgm:pt modelId="{59F2571B-94B8-4B4A-8350-B05ADA66DA4C}" type="pres">
      <dgm:prSet presAssocID="{BB02D794-C7A6-486B-AD08-012AB1AAA795}" presName="topConnNode2" presStyleLbl="node2" presStyleIdx="0" presStyleCnt="0"/>
      <dgm:spPr/>
    </dgm:pt>
    <dgm:pt modelId="{899BD498-9E22-4D62-AB0C-08766323962C}" type="pres">
      <dgm:prSet presAssocID="{BB02D794-C7A6-486B-AD08-012AB1AAA795}" presName="hierChild4" presStyleCnt="0"/>
      <dgm:spPr/>
    </dgm:pt>
    <dgm:pt modelId="{1F844E71-B0CB-48FE-AFCB-0F4BE1415EE7}" type="pres">
      <dgm:prSet presAssocID="{BB02D794-C7A6-486B-AD08-012AB1AAA795}" presName="hierChild5" presStyleCnt="0"/>
      <dgm:spPr/>
    </dgm:pt>
    <dgm:pt modelId="{48411137-69E2-4D03-8661-11D7D5318F30}" type="pres">
      <dgm:prSet presAssocID="{701FF424-520A-4303-803B-F7A7D50E93D5}" presName="hierChild3" presStyleCnt="0"/>
      <dgm:spPr/>
    </dgm:pt>
    <dgm:pt modelId="{48C2BE40-ED17-4336-B502-B4F8BB70423E}" type="pres">
      <dgm:prSet presAssocID="{226B4C79-32C4-4DB0-AE9D-D48486AF8734}" presName="hierRoot1" presStyleCnt="0">
        <dgm:presLayoutVars>
          <dgm:hierBranch val="init"/>
        </dgm:presLayoutVars>
      </dgm:prSet>
      <dgm:spPr/>
    </dgm:pt>
    <dgm:pt modelId="{524CFB3C-D7DE-4E48-9800-073431E23AB5}" type="pres">
      <dgm:prSet presAssocID="{226B4C79-32C4-4DB0-AE9D-D48486AF8734}" presName="rootComposite1" presStyleCnt="0"/>
      <dgm:spPr/>
    </dgm:pt>
    <dgm:pt modelId="{037797FA-FE70-4971-A95A-AE4BB3B1A6D2}" type="pres">
      <dgm:prSet presAssocID="{226B4C79-32C4-4DB0-AE9D-D48486AF8734}" presName="rootText1" presStyleLbl="alignAcc1" presStyleIdx="0" presStyleCnt="0">
        <dgm:presLayoutVars>
          <dgm:chPref val="3"/>
        </dgm:presLayoutVars>
      </dgm:prSet>
      <dgm:spPr/>
    </dgm:pt>
    <dgm:pt modelId="{62DA4CE0-3377-41AA-BA71-49752AB2FDEA}" type="pres">
      <dgm:prSet presAssocID="{226B4C79-32C4-4DB0-AE9D-D48486AF8734}" presName="topArc1" presStyleLbl="parChTrans1D1" presStyleIdx="4" presStyleCnt="8"/>
      <dgm:spPr/>
    </dgm:pt>
    <dgm:pt modelId="{2D29AA44-AA0F-45C0-90DE-86F8DE09FD65}" type="pres">
      <dgm:prSet presAssocID="{226B4C79-32C4-4DB0-AE9D-D48486AF8734}" presName="bottomArc1" presStyleLbl="parChTrans1D1" presStyleIdx="5" presStyleCnt="8"/>
      <dgm:spPr/>
    </dgm:pt>
    <dgm:pt modelId="{1061AA24-EA9F-4147-9BA4-6A8D01C4FA9A}" type="pres">
      <dgm:prSet presAssocID="{226B4C79-32C4-4DB0-AE9D-D48486AF8734}" presName="topConnNode1" presStyleLbl="node1" presStyleIdx="0" presStyleCnt="0"/>
      <dgm:spPr/>
    </dgm:pt>
    <dgm:pt modelId="{C2F34D43-D76F-4BD7-8D18-FB88D0B725B6}" type="pres">
      <dgm:prSet presAssocID="{226B4C79-32C4-4DB0-AE9D-D48486AF8734}" presName="hierChild2" presStyleCnt="0"/>
      <dgm:spPr/>
    </dgm:pt>
    <dgm:pt modelId="{324AC927-D443-41C2-82EB-589892B8F83B}" type="pres">
      <dgm:prSet presAssocID="{D8427090-9513-4031-ACC4-F4FDB1B2316B}" presName="Name28" presStyleLbl="parChTrans1D2" presStyleIdx="1" presStyleCnt="2"/>
      <dgm:spPr/>
    </dgm:pt>
    <dgm:pt modelId="{7396C63E-FABB-44CA-A8D1-C70FF888202A}" type="pres">
      <dgm:prSet presAssocID="{81CC1544-F226-4287-B85B-3946CEEE6D5C}" presName="hierRoot2" presStyleCnt="0">
        <dgm:presLayoutVars>
          <dgm:hierBranch val="init"/>
        </dgm:presLayoutVars>
      </dgm:prSet>
      <dgm:spPr/>
    </dgm:pt>
    <dgm:pt modelId="{866ACAA1-C9FD-4C4D-9018-48EB3DAE0B76}" type="pres">
      <dgm:prSet presAssocID="{81CC1544-F226-4287-B85B-3946CEEE6D5C}" presName="rootComposite2" presStyleCnt="0"/>
      <dgm:spPr/>
    </dgm:pt>
    <dgm:pt modelId="{7878AEA1-ED4B-4096-87B9-0CEE5ED66002}" type="pres">
      <dgm:prSet presAssocID="{81CC1544-F226-4287-B85B-3946CEEE6D5C}" presName="rootText2" presStyleLbl="alignAcc1" presStyleIdx="0" presStyleCnt="0">
        <dgm:presLayoutVars>
          <dgm:chPref val="3"/>
        </dgm:presLayoutVars>
      </dgm:prSet>
      <dgm:spPr/>
    </dgm:pt>
    <dgm:pt modelId="{03440A79-5EA5-491E-8933-060FFBC0FF8E}" type="pres">
      <dgm:prSet presAssocID="{81CC1544-F226-4287-B85B-3946CEEE6D5C}" presName="topArc2" presStyleLbl="parChTrans1D1" presStyleIdx="6" presStyleCnt="8"/>
      <dgm:spPr/>
    </dgm:pt>
    <dgm:pt modelId="{56618449-11AB-41F2-868F-FCBA76A77D03}" type="pres">
      <dgm:prSet presAssocID="{81CC1544-F226-4287-B85B-3946CEEE6D5C}" presName="bottomArc2" presStyleLbl="parChTrans1D1" presStyleIdx="7" presStyleCnt="8"/>
      <dgm:spPr/>
    </dgm:pt>
    <dgm:pt modelId="{A73A3214-6F9C-4080-BCC6-7F6BAE893C18}" type="pres">
      <dgm:prSet presAssocID="{81CC1544-F226-4287-B85B-3946CEEE6D5C}" presName="topConnNode2" presStyleLbl="node2" presStyleIdx="0" presStyleCnt="0"/>
      <dgm:spPr/>
    </dgm:pt>
    <dgm:pt modelId="{33691B9F-9B44-4786-9913-6B6EDF05A3F3}" type="pres">
      <dgm:prSet presAssocID="{81CC1544-F226-4287-B85B-3946CEEE6D5C}" presName="hierChild4" presStyleCnt="0"/>
      <dgm:spPr/>
    </dgm:pt>
    <dgm:pt modelId="{C010EE59-5514-4183-B2A8-7F788F23BEEA}" type="pres">
      <dgm:prSet presAssocID="{81CC1544-F226-4287-B85B-3946CEEE6D5C}" presName="hierChild5" presStyleCnt="0"/>
      <dgm:spPr/>
    </dgm:pt>
    <dgm:pt modelId="{72237BF5-08B0-4215-AD21-15D8237E105B}" type="pres">
      <dgm:prSet presAssocID="{226B4C79-32C4-4DB0-AE9D-D48486AF8734}" presName="hierChild3" presStyleCnt="0"/>
      <dgm:spPr/>
    </dgm:pt>
  </dgm:ptLst>
  <dgm:cxnLst>
    <dgm:cxn modelId="{0D420B01-34DB-43EC-942E-9EA25D33427A}" type="presOf" srcId="{226B4C79-32C4-4DB0-AE9D-D48486AF8734}" destId="{1061AA24-EA9F-4147-9BA4-6A8D01C4FA9A}" srcOrd="1" destOrd="0" presId="urn:microsoft.com/office/officeart/2008/layout/HalfCircleOrganizationChart"/>
    <dgm:cxn modelId="{A710CC23-58FE-4161-A541-D9B65D4CA399}" type="presOf" srcId="{BB02D794-C7A6-486B-AD08-012AB1AAA795}" destId="{59F2571B-94B8-4B4A-8350-B05ADA66DA4C}" srcOrd="1" destOrd="0" presId="urn:microsoft.com/office/officeart/2008/layout/HalfCircleOrganizationChart"/>
    <dgm:cxn modelId="{301F362E-59EF-43AC-842E-0B02EA66F4B5}" srcId="{701FF424-520A-4303-803B-F7A7D50E93D5}" destId="{BB02D794-C7A6-486B-AD08-012AB1AAA795}" srcOrd="0" destOrd="0" parTransId="{FFFDE706-B6B0-423B-A6A6-7871E0F9BDDF}" sibTransId="{B21BAC58-DF53-4763-96F7-24EB6C6F04FF}"/>
    <dgm:cxn modelId="{71534430-7A94-4B4D-A936-5F8E4CF0D237}" type="presOf" srcId="{7BB5719E-5F15-4D86-AC5D-4C148CC7BC86}" destId="{463CF1F9-0065-4921-9524-0CA0F4EFAA7A}" srcOrd="0" destOrd="0" presId="urn:microsoft.com/office/officeart/2008/layout/HalfCircleOrganizationChart"/>
    <dgm:cxn modelId="{C4F8285E-8B0B-406E-A859-F8F6678F0AAC}" type="presOf" srcId="{226B4C79-32C4-4DB0-AE9D-D48486AF8734}" destId="{037797FA-FE70-4971-A95A-AE4BB3B1A6D2}" srcOrd="0" destOrd="0" presId="urn:microsoft.com/office/officeart/2008/layout/HalfCircleOrganizationChart"/>
    <dgm:cxn modelId="{ED61F156-A7B3-4D91-ADA3-90BA8043AA49}" type="presOf" srcId="{BB02D794-C7A6-486B-AD08-012AB1AAA795}" destId="{5697CA9C-BBFF-45BF-A3B7-693716FA1428}" srcOrd="0" destOrd="0" presId="urn:microsoft.com/office/officeart/2008/layout/HalfCircleOrganizationChart"/>
    <dgm:cxn modelId="{FC21BD78-8CB9-495F-9569-903D51CBEC9D}" srcId="{7BB5719E-5F15-4D86-AC5D-4C148CC7BC86}" destId="{226B4C79-32C4-4DB0-AE9D-D48486AF8734}" srcOrd="1" destOrd="0" parTransId="{379B51A9-2548-4A25-910D-CCA424CA96CD}" sibTransId="{4AE3F915-D39F-4DAF-8F9A-1F93B408B77C}"/>
    <dgm:cxn modelId="{7E70DB94-A202-4DAC-8116-1FCB6EB68ECD}" type="presOf" srcId="{81CC1544-F226-4287-B85B-3946CEEE6D5C}" destId="{7878AEA1-ED4B-4096-87B9-0CEE5ED66002}" srcOrd="0" destOrd="0" presId="urn:microsoft.com/office/officeart/2008/layout/HalfCircleOrganizationChart"/>
    <dgm:cxn modelId="{DD1CC195-DEEC-4AE7-A922-85909E084540}" type="presOf" srcId="{FFFDE706-B6B0-423B-A6A6-7871E0F9BDDF}" destId="{9AA619C1-C2A3-4A60-A61C-EC979754D957}" srcOrd="0" destOrd="0" presId="urn:microsoft.com/office/officeart/2008/layout/HalfCircleOrganizationChart"/>
    <dgm:cxn modelId="{A690B1AC-5BA6-4B75-96E2-E9CFAF5D5B8A}" srcId="{226B4C79-32C4-4DB0-AE9D-D48486AF8734}" destId="{81CC1544-F226-4287-B85B-3946CEEE6D5C}" srcOrd="0" destOrd="0" parTransId="{D8427090-9513-4031-ACC4-F4FDB1B2316B}" sibTransId="{14C40CFD-438C-4932-BA3E-34561ABF8832}"/>
    <dgm:cxn modelId="{D39861AE-7CA5-466C-A15D-9117C7355937}" type="presOf" srcId="{701FF424-520A-4303-803B-F7A7D50E93D5}" destId="{3893FC39-8243-4985-87D8-56126206FA0C}" srcOrd="1" destOrd="0" presId="urn:microsoft.com/office/officeart/2008/layout/HalfCircleOrganizationChart"/>
    <dgm:cxn modelId="{C1C4A0B3-941A-4EE5-9B84-CAA9BE87E818}" type="presOf" srcId="{701FF424-520A-4303-803B-F7A7D50E93D5}" destId="{234C6295-1AFE-4762-A69D-E958A71C68DD}" srcOrd="0" destOrd="0" presId="urn:microsoft.com/office/officeart/2008/layout/HalfCircleOrganizationChart"/>
    <dgm:cxn modelId="{C0CAD5CE-DD8C-4F80-B923-829587E8F860}" srcId="{7BB5719E-5F15-4D86-AC5D-4C148CC7BC86}" destId="{701FF424-520A-4303-803B-F7A7D50E93D5}" srcOrd="0" destOrd="0" parTransId="{65DEBC80-E4F0-431E-8CAA-33DD9A384D7C}" sibTransId="{BF8AA0BA-AB98-4863-AD86-BEEE731BF817}"/>
    <dgm:cxn modelId="{E8269EEE-FFCD-407F-9B3F-E3785E8C007B}" type="presOf" srcId="{81CC1544-F226-4287-B85B-3946CEEE6D5C}" destId="{A73A3214-6F9C-4080-BCC6-7F6BAE893C18}" srcOrd="1" destOrd="0" presId="urn:microsoft.com/office/officeart/2008/layout/HalfCircleOrganizationChart"/>
    <dgm:cxn modelId="{CEAA38FC-9F2E-40EB-80C0-8618A1B8D4DA}" type="presOf" srcId="{D8427090-9513-4031-ACC4-F4FDB1B2316B}" destId="{324AC927-D443-41C2-82EB-589892B8F83B}" srcOrd="0" destOrd="0" presId="urn:microsoft.com/office/officeart/2008/layout/HalfCircleOrganizationChart"/>
    <dgm:cxn modelId="{C9CEFD33-0A15-4EE4-BA35-430669BA015D}" type="presParOf" srcId="{463CF1F9-0065-4921-9524-0CA0F4EFAA7A}" destId="{4A04B457-9FEA-4109-B4FD-DBFEEAF8E697}" srcOrd="0" destOrd="0" presId="urn:microsoft.com/office/officeart/2008/layout/HalfCircleOrganizationChart"/>
    <dgm:cxn modelId="{DA66BF97-4BE7-4BA3-9DF1-B5AB058352E6}" type="presParOf" srcId="{4A04B457-9FEA-4109-B4FD-DBFEEAF8E697}" destId="{C58984B3-1592-4A7E-988D-FCEE66927AFF}" srcOrd="0" destOrd="0" presId="urn:microsoft.com/office/officeart/2008/layout/HalfCircleOrganizationChart"/>
    <dgm:cxn modelId="{44476C73-AFE6-4675-A84F-1F3A68419250}" type="presParOf" srcId="{C58984B3-1592-4A7E-988D-FCEE66927AFF}" destId="{234C6295-1AFE-4762-A69D-E958A71C68DD}" srcOrd="0" destOrd="0" presId="urn:microsoft.com/office/officeart/2008/layout/HalfCircleOrganizationChart"/>
    <dgm:cxn modelId="{6428CC52-AEEC-45BB-BEBC-74003754A8C9}" type="presParOf" srcId="{C58984B3-1592-4A7E-988D-FCEE66927AFF}" destId="{F4AC2E44-ACEF-42C0-9CD0-907C371E0090}" srcOrd="1" destOrd="0" presId="urn:microsoft.com/office/officeart/2008/layout/HalfCircleOrganizationChart"/>
    <dgm:cxn modelId="{EF361224-F0A4-42FB-B71E-502D6CC8D63F}" type="presParOf" srcId="{C58984B3-1592-4A7E-988D-FCEE66927AFF}" destId="{36DC5B3B-0898-43F8-8D3C-6A580D883133}" srcOrd="2" destOrd="0" presId="urn:microsoft.com/office/officeart/2008/layout/HalfCircleOrganizationChart"/>
    <dgm:cxn modelId="{6E35E53F-B5BC-45EF-9BC4-C5303EE3E793}" type="presParOf" srcId="{C58984B3-1592-4A7E-988D-FCEE66927AFF}" destId="{3893FC39-8243-4985-87D8-56126206FA0C}" srcOrd="3" destOrd="0" presId="urn:microsoft.com/office/officeart/2008/layout/HalfCircleOrganizationChart"/>
    <dgm:cxn modelId="{3B46BF6F-B869-4113-9C01-EB9E0A15BD1E}" type="presParOf" srcId="{4A04B457-9FEA-4109-B4FD-DBFEEAF8E697}" destId="{0CB40432-E53D-43E6-B04E-47DC197D59E9}" srcOrd="1" destOrd="0" presId="urn:microsoft.com/office/officeart/2008/layout/HalfCircleOrganizationChart"/>
    <dgm:cxn modelId="{D7FDDF16-A30F-45CA-BA6D-F41C0AE92196}" type="presParOf" srcId="{0CB40432-E53D-43E6-B04E-47DC197D59E9}" destId="{9AA619C1-C2A3-4A60-A61C-EC979754D957}" srcOrd="0" destOrd="0" presId="urn:microsoft.com/office/officeart/2008/layout/HalfCircleOrganizationChart"/>
    <dgm:cxn modelId="{A127810E-648C-4D0D-B62E-D79D264D8722}" type="presParOf" srcId="{0CB40432-E53D-43E6-B04E-47DC197D59E9}" destId="{D9E1D460-D862-4E7B-99EF-FA170884C0BF}" srcOrd="1" destOrd="0" presId="urn:microsoft.com/office/officeart/2008/layout/HalfCircleOrganizationChart"/>
    <dgm:cxn modelId="{918B0FC8-F77E-4F41-996E-5C406364665E}" type="presParOf" srcId="{D9E1D460-D862-4E7B-99EF-FA170884C0BF}" destId="{5DEDC070-5049-4790-A941-095A51531223}" srcOrd="0" destOrd="0" presId="urn:microsoft.com/office/officeart/2008/layout/HalfCircleOrganizationChart"/>
    <dgm:cxn modelId="{2CB47EF5-8007-4496-8E54-9954390AEEC0}" type="presParOf" srcId="{5DEDC070-5049-4790-A941-095A51531223}" destId="{5697CA9C-BBFF-45BF-A3B7-693716FA1428}" srcOrd="0" destOrd="0" presId="urn:microsoft.com/office/officeart/2008/layout/HalfCircleOrganizationChart"/>
    <dgm:cxn modelId="{4CD27944-83B2-4441-A09A-D67F136C5304}" type="presParOf" srcId="{5DEDC070-5049-4790-A941-095A51531223}" destId="{AA3BB459-D34F-43B5-9B98-5F0FB7C587AE}" srcOrd="1" destOrd="0" presId="urn:microsoft.com/office/officeart/2008/layout/HalfCircleOrganizationChart"/>
    <dgm:cxn modelId="{D82F181E-6584-4A80-89F2-50372F9987B8}" type="presParOf" srcId="{5DEDC070-5049-4790-A941-095A51531223}" destId="{0F9A361A-BED2-44C9-AD8E-B26B00FC37AD}" srcOrd="2" destOrd="0" presId="urn:microsoft.com/office/officeart/2008/layout/HalfCircleOrganizationChart"/>
    <dgm:cxn modelId="{B1D592F6-E2A1-4418-BD5C-8DCF6A5EA936}" type="presParOf" srcId="{5DEDC070-5049-4790-A941-095A51531223}" destId="{59F2571B-94B8-4B4A-8350-B05ADA66DA4C}" srcOrd="3" destOrd="0" presId="urn:microsoft.com/office/officeart/2008/layout/HalfCircleOrganizationChart"/>
    <dgm:cxn modelId="{91C784B0-767F-4B6D-B3B0-67DA12CE8991}" type="presParOf" srcId="{D9E1D460-D862-4E7B-99EF-FA170884C0BF}" destId="{899BD498-9E22-4D62-AB0C-08766323962C}" srcOrd="1" destOrd="0" presId="urn:microsoft.com/office/officeart/2008/layout/HalfCircleOrganizationChart"/>
    <dgm:cxn modelId="{61EC531E-8678-4F5B-92FD-40242499F2C3}" type="presParOf" srcId="{D9E1D460-D862-4E7B-99EF-FA170884C0BF}" destId="{1F844E71-B0CB-48FE-AFCB-0F4BE1415EE7}" srcOrd="2" destOrd="0" presId="urn:microsoft.com/office/officeart/2008/layout/HalfCircleOrganizationChart"/>
    <dgm:cxn modelId="{CACAEDEB-F5D5-4BF9-8131-59C51A709B1E}" type="presParOf" srcId="{4A04B457-9FEA-4109-B4FD-DBFEEAF8E697}" destId="{48411137-69E2-4D03-8661-11D7D5318F30}" srcOrd="2" destOrd="0" presId="urn:microsoft.com/office/officeart/2008/layout/HalfCircleOrganizationChart"/>
    <dgm:cxn modelId="{A843DFE0-6E8C-4F26-8911-39E3A2D8A0EE}" type="presParOf" srcId="{463CF1F9-0065-4921-9524-0CA0F4EFAA7A}" destId="{48C2BE40-ED17-4336-B502-B4F8BB70423E}" srcOrd="1" destOrd="0" presId="urn:microsoft.com/office/officeart/2008/layout/HalfCircleOrganizationChart"/>
    <dgm:cxn modelId="{903CA461-D49A-4032-A619-1AEF06AC8C77}" type="presParOf" srcId="{48C2BE40-ED17-4336-B502-B4F8BB70423E}" destId="{524CFB3C-D7DE-4E48-9800-073431E23AB5}" srcOrd="0" destOrd="0" presId="urn:microsoft.com/office/officeart/2008/layout/HalfCircleOrganizationChart"/>
    <dgm:cxn modelId="{256AC7B6-BAEE-489C-9C74-F180D1AB5700}" type="presParOf" srcId="{524CFB3C-D7DE-4E48-9800-073431E23AB5}" destId="{037797FA-FE70-4971-A95A-AE4BB3B1A6D2}" srcOrd="0" destOrd="0" presId="urn:microsoft.com/office/officeart/2008/layout/HalfCircleOrganizationChart"/>
    <dgm:cxn modelId="{1965D814-EE9D-4C11-8623-0D06BBE59CD7}" type="presParOf" srcId="{524CFB3C-D7DE-4E48-9800-073431E23AB5}" destId="{62DA4CE0-3377-41AA-BA71-49752AB2FDEA}" srcOrd="1" destOrd="0" presId="urn:microsoft.com/office/officeart/2008/layout/HalfCircleOrganizationChart"/>
    <dgm:cxn modelId="{61F27985-332D-4211-B0AF-A8CB3C970EA3}" type="presParOf" srcId="{524CFB3C-D7DE-4E48-9800-073431E23AB5}" destId="{2D29AA44-AA0F-45C0-90DE-86F8DE09FD65}" srcOrd="2" destOrd="0" presId="urn:microsoft.com/office/officeart/2008/layout/HalfCircleOrganizationChart"/>
    <dgm:cxn modelId="{32086915-E093-49C8-B2A3-62789CCCBE40}" type="presParOf" srcId="{524CFB3C-D7DE-4E48-9800-073431E23AB5}" destId="{1061AA24-EA9F-4147-9BA4-6A8D01C4FA9A}" srcOrd="3" destOrd="0" presId="urn:microsoft.com/office/officeart/2008/layout/HalfCircleOrganizationChart"/>
    <dgm:cxn modelId="{0EE9BE7D-56F7-44E9-B8A0-FE453F7536EF}" type="presParOf" srcId="{48C2BE40-ED17-4336-B502-B4F8BB70423E}" destId="{C2F34D43-D76F-4BD7-8D18-FB88D0B725B6}" srcOrd="1" destOrd="0" presId="urn:microsoft.com/office/officeart/2008/layout/HalfCircleOrganizationChart"/>
    <dgm:cxn modelId="{BBFDCCDA-D468-4DAB-ADD7-8FD8C9DD9852}" type="presParOf" srcId="{C2F34D43-D76F-4BD7-8D18-FB88D0B725B6}" destId="{324AC927-D443-41C2-82EB-589892B8F83B}" srcOrd="0" destOrd="0" presId="urn:microsoft.com/office/officeart/2008/layout/HalfCircleOrganizationChart"/>
    <dgm:cxn modelId="{F692EBC1-5A72-431C-9BBF-6F1802CB14DF}" type="presParOf" srcId="{C2F34D43-D76F-4BD7-8D18-FB88D0B725B6}" destId="{7396C63E-FABB-44CA-A8D1-C70FF888202A}" srcOrd="1" destOrd="0" presId="urn:microsoft.com/office/officeart/2008/layout/HalfCircleOrganizationChart"/>
    <dgm:cxn modelId="{7060431E-71CA-44E0-AFD4-ACAACFCD3B31}" type="presParOf" srcId="{7396C63E-FABB-44CA-A8D1-C70FF888202A}" destId="{866ACAA1-C9FD-4C4D-9018-48EB3DAE0B76}" srcOrd="0" destOrd="0" presId="urn:microsoft.com/office/officeart/2008/layout/HalfCircleOrganizationChart"/>
    <dgm:cxn modelId="{329B8FC6-47D2-494A-84FD-70371E7949B1}" type="presParOf" srcId="{866ACAA1-C9FD-4C4D-9018-48EB3DAE0B76}" destId="{7878AEA1-ED4B-4096-87B9-0CEE5ED66002}" srcOrd="0" destOrd="0" presId="urn:microsoft.com/office/officeart/2008/layout/HalfCircleOrganizationChart"/>
    <dgm:cxn modelId="{45062BA2-4B38-478F-80A3-1CF6F6D7C87C}" type="presParOf" srcId="{866ACAA1-C9FD-4C4D-9018-48EB3DAE0B76}" destId="{03440A79-5EA5-491E-8933-060FFBC0FF8E}" srcOrd="1" destOrd="0" presId="urn:microsoft.com/office/officeart/2008/layout/HalfCircleOrganizationChart"/>
    <dgm:cxn modelId="{8B42DD52-B52D-49C6-AD6E-FC3ED2FA9FF8}" type="presParOf" srcId="{866ACAA1-C9FD-4C4D-9018-48EB3DAE0B76}" destId="{56618449-11AB-41F2-868F-FCBA76A77D03}" srcOrd="2" destOrd="0" presId="urn:microsoft.com/office/officeart/2008/layout/HalfCircleOrganizationChart"/>
    <dgm:cxn modelId="{A269A9B4-8598-474F-A572-07298F5D2A50}" type="presParOf" srcId="{866ACAA1-C9FD-4C4D-9018-48EB3DAE0B76}" destId="{A73A3214-6F9C-4080-BCC6-7F6BAE893C18}" srcOrd="3" destOrd="0" presId="urn:microsoft.com/office/officeart/2008/layout/HalfCircleOrganizationChart"/>
    <dgm:cxn modelId="{CFFAD126-445D-4309-A7B2-1512305EA22F}" type="presParOf" srcId="{7396C63E-FABB-44CA-A8D1-C70FF888202A}" destId="{33691B9F-9B44-4786-9913-6B6EDF05A3F3}" srcOrd="1" destOrd="0" presId="urn:microsoft.com/office/officeart/2008/layout/HalfCircleOrganizationChart"/>
    <dgm:cxn modelId="{A3BDB9AC-B083-4AB3-AEBA-A077A1E171A7}" type="presParOf" srcId="{7396C63E-FABB-44CA-A8D1-C70FF888202A}" destId="{C010EE59-5514-4183-B2A8-7F788F23BEEA}" srcOrd="2" destOrd="0" presId="urn:microsoft.com/office/officeart/2008/layout/HalfCircleOrganizationChart"/>
    <dgm:cxn modelId="{521CB60A-DDF7-4B9E-8A35-24726435D442}" type="presParOf" srcId="{48C2BE40-ED17-4336-B502-B4F8BB70423E}" destId="{72237BF5-08B0-4215-AD21-15D8237E105B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057572-73E4-485F-BE28-E783F5DA90DA}" type="doc">
      <dgm:prSet loTypeId="urn:microsoft.com/office/officeart/2008/layout/VerticalCircle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pPr rtl="1"/>
          <a:endParaRPr lang="ar-IQ"/>
        </a:p>
      </dgm:t>
    </dgm:pt>
    <dgm:pt modelId="{2403F331-371C-4E75-9F7E-5606A9FB86C1}">
      <dgm:prSet custT="1"/>
      <dgm:spPr/>
      <dgm:t>
        <a:bodyPr/>
        <a:lstStyle/>
        <a:p>
          <a:pPr rtl="0"/>
          <a:r>
            <a:rPr lang="en-US" sz="4400" b="1">
              <a:latin typeface="Arial Rounded MT Bold" panose="020F0704030504030204" pitchFamily="34" charset="0"/>
            </a:rPr>
            <a:t>Inverse stretch reflex</a:t>
          </a:r>
          <a:endParaRPr lang="ar-IQ" sz="4400" b="1">
            <a:latin typeface="Arial Rounded MT Bold" panose="020F0704030504030204" pitchFamily="34" charset="0"/>
          </a:endParaRPr>
        </a:p>
      </dgm:t>
    </dgm:pt>
    <dgm:pt modelId="{AE8A73E7-1301-4780-8FA9-855E95DEF4F9}" type="parTrans" cxnId="{3FB30553-83C9-40A9-8BC4-5A88DD087E7A}">
      <dgm:prSet/>
      <dgm:spPr/>
      <dgm:t>
        <a:bodyPr/>
        <a:lstStyle/>
        <a:p>
          <a:pPr rtl="1"/>
          <a:endParaRPr lang="ar-IQ" sz="4400" b="1"/>
        </a:p>
      </dgm:t>
    </dgm:pt>
    <dgm:pt modelId="{BD5EA4D4-0A3A-45EE-AAB7-7F516DE47CD3}" type="sibTrans" cxnId="{3FB30553-83C9-40A9-8BC4-5A88DD087E7A}">
      <dgm:prSet/>
      <dgm:spPr/>
      <dgm:t>
        <a:bodyPr/>
        <a:lstStyle/>
        <a:p>
          <a:pPr rtl="1"/>
          <a:endParaRPr lang="ar-IQ" sz="4400" b="1"/>
        </a:p>
      </dgm:t>
    </dgm:pt>
    <dgm:pt modelId="{A7FA4C67-DC92-4D8C-A3D3-F2926632127C}">
      <dgm:prSet custT="1"/>
      <dgm:spPr/>
      <dgm:t>
        <a:bodyPr/>
        <a:lstStyle/>
        <a:p>
          <a:pPr rtl="0"/>
          <a:r>
            <a:rPr lang="en-US" sz="4400" b="1" dirty="0">
              <a:latin typeface="Arial Rounded MT Bold" panose="020F0704030504030204" pitchFamily="34" charset="0"/>
            </a:rPr>
            <a:t>Withdrawal reflex</a:t>
          </a:r>
          <a:endParaRPr lang="ar-IQ" sz="4400" b="1" dirty="0">
            <a:latin typeface="Arial Rounded MT Bold" panose="020F0704030504030204" pitchFamily="34" charset="0"/>
          </a:endParaRPr>
        </a:p>
      </dgm:t>
    </dgm:pt>
    <dgm:pt modelId="{73CCDF97-D4E4-4E99-AFA8-1B05B332554B}" type="parTrans" cxnId="{C21989F8-A100-43CE-9643-33A0E4EF131D}">
      <dgm:prSet/>
      <dgm:spPr/>
      <dgm:t>
        <a:bodyPr/>
        <a:lstStyle/>
        <a:p>
          <a:pPr rtl="1"/>
          <a:endParaRPr lang="ar-IQ" sz="4400" b="1"/>
        </a:p>
      </dgm:t>
    </dgm:pt>
    <dgm:pt modelId="{730D2F22-47E5-4418-96A9-373C4B9CB216}" type="sibTrans" cxnId="{C21989F8-A100-43CE-9643-33A0E4EF131D}">
      <dgm:prSet/>
      <dgm:spPr/>
      <dgm:t>
        <a:bodyPr/>
        <a:lstStyle/>
        <a:p>
          <a:pPr rtl="1"/>
          <a:endParaRPr lang="ar-IQ" sz="4400" b="1"/>
        </a:p>
      </dgm:t>
    </dgm:pt>
    <dgm:pt modelId="{173B1D42-F423-43A3-A68E-4A1EA3F205D8}" type="pres">
      <dgm:prSet presAssocID="{95057572-73E4-485F-BE28-E783F5DA90DA}" presName="Name0" presStyleCnt="0">
        <dgm:presLayoutVars>
          <dgm:dir/>
        </dgm:presLayoutVars>
      </dgm:prSet>
      <dgm:spPr/>
    </dgm:pt>
    <dgm:pt modelId="{626DAA29-A68E-4C1B-8959-E7CD920C649D}" type="pres">
      <dgm:prSet presAssocID="{2403F331-371C-4E75-9F7E-5606A9FB86C1}" presName="noChildren" presStyleCnt="0"/>
      <dgm:spPr/>
    </dgm:pt>
    <dgm:pt modelId="{64B29B10-8191-4C57-8BB5-5DCD9B3D8E0D}" type="pres">
      <dgm:prSet presAssocID="{2403F331-371C-4E75-9F7E-5606A9FB86C1}" presName="gap" presStyleCnt="0"/>
      <dgm:spPr/>
    </dgm:pt>
    <dgm:pt modelId="{B68E394A-01B5-41A8-A2AF-96EDF22BB493}" type="pres">
      <dgm:prSet presAssocID="{2403F331-371C-4E75-9F7E-5606A9FB86C1}" presName="medCircle2" presStyleLbl="vennNode1" presStyleIdx="0" presStyleCnt="2"/>
      <dgm:spPr/>
    </dgm:pt>
    <dgm:pt modelId="{D99B4E82-99B3-4AEA-9C6C-F90813F1B209}" type="pres">
      <dgm:prSet presAssocID="{2403F331-371C-4E75-9F7E-5606A9FB86C1}" presName="txLvlOnly1" presStyleLbl="revTx" presStyleIdx="0" presStyleCnt="2"/>
      <dgm:spPr/>
    </dgm:pt>
    <dgm:pt modelId="{8A82FE64-BC63-4344-97C1-2F680149619C}" type="pres">
      <dgm:prSet presAssocID="{A7FA4C67-DC92-4D8C-A3D3-F2926632127C}" presName="noChildren" presStyleCnt="0"/>
      <dgm:spPr/>
    </dgm:pt>
    <dgm:pt modelId="{E8279C12-B889-4BFB-8BD0-058CA9D34277}" type="pres">
      <dgm:prSet presAssocID="{A7FA4C67-DC92-4D8C-A3D3-F2926632127C}" presName="gap" presStyleCnt="0"/>
      <dgm:spPr/>
    </dgm:pt>
    <dgm:pt modelId="{7C8C221F-A90D-4CEE-AE18-A6FFEE834FA9}" type="pres">
      <dgm:prSet presAssocID="{A7FA4C67-DC92-4D8C-A3D3-F2926632127C}" presName="medCircle2" presStyleLbl="vennNode1" presStyleIdx="1" presStyleCnt="2"/>
      <dgm:spPr/>
    </dgm:pt>
    <dgm:pt modelId="{B11E00D5-B370-4BE6-BBCB-6F82E8C01498}" type="pres">
      <dgm:prSet presAssocID="{A7FA4C67-DC92-4D8C-A3D3-F2926632127C}" presName="txLvlOnly1" presStyleLbl="revTx" presStyleIdx="1" presStyleCnt="2"/>
      <dgm:spPr/>
    </dgm:pt>
  </dgm:ptLst>
  <dgm:cxnLst>
    <dgm:cxn modelId="{B3CE3303-8456-4397-BFDF-1F2779244D20}" type="presOf" srcId="{2403F331-371C-4E75-9F7E-5606A9FB86C1}" destId="{D99B4E82-99B3-4AEA-9C6C-F90813F1B209}" srcOrd="0" destOrd="0" presId="urn:microsoft.com/office/officeart/2008/layout/VerticalCircleList"/>
    <dgm:cxn modelId="{3FB30553-83C9-40A9-8BC4-5A88DD087E7A}" srcId="{95057572-73E4-485F-BE28-E783F5DA90DA}" destId="{2403F331-371C-4E75-9F7E-5606A9FB86C1}" srcOrd="0" destOrd="0" parTransId="{AE8A73E7-1301-4780-8FA9-855E95DEF4F9}" sibTransId="{BD5EA4D4-0A3A-45EE-AAB7-7F516DE47CD3}"/>
    <dgm:cxn modelId="{356450B7-8470-4C3E-B8D1-B97A3AC5B895}" type="presOf" srcId="{A7FA4C67-DC92-4D8C-A3D3-F2926632127C}" destId="{B11E00D5-B370-4BE6-BBCB-6F82E8C01498}" srcOrd="0" destOrd="0" presId="urn:microsoft.com/office/officeart/2008/layout/VerticalCircleList"/>
    <dgm:cxn modelId="{C21989F8-A100-43CE-9643-33A0E4EF131D}" srcId="{95057572-73E4-485F-BE28-E783F5DA90DA}" destId="{A7FA4C67-DC92-4D8C-A3D3-F2926632127C}" srcOrd="1" destOrd="0" parTransId="{73CCDF97-D4E4-4E99-AFA8-1B05B332554B}" sibTransId="{730D2F22-47E5-4418-96A9-373C4B9CB216}"/>
    <dgm:cxn modelId="{1531C4FE-B9B8-45F7-8A40-1D148BCF0165}" type="presOf" srcId="{95057572-73E4-485F-BE28-E783F5DA90DA}" destId="{173B1D42-F423-43A3-A68E-4A1EA3F205D8}" srcOrd="0" destOrd="0" presId="urn:microsoft.com/office/officeart/2008/layout/VerticalCircleList"/>
    <dgm:cxn modelId="{61948035-7DBA-4160-9F60-47BAE5B0AA7A}" type="presParOf" srcId="{173B1D42-F423-43A3-A68E-4A1EA3F205D8}" destId="{626DAA29-A68E-4C1B-8959-E7CD920C649D}" srcOrd="0" destOrd="0" presId="urn:microsoft.com/office/officeart/2008/layout/VerticalCircleList"/>
    <dgm:cxn modelId="{70F7DBBC-FF99-475F-B2B9-101DFAB7430B}" type="presParOf" srcId="{626DAA29-A68E-4C1B-8959-E7CD920C649D}" destId="{64B29B10-8191-4C57-8BB5-5DCD9B3D8E0D}" srcOrd="0" destOrd="0" presId="urn:microsoft.com/office/officeart/2008/layout/VerticalCircleList"/>
    <dgm:cxn modelId="{C8F3713E-F458-4270-9D3B-34FA00C4FC4B}" type="presParOf" srcId="{626DAA29-A68E-4C1B-8959-E7CD920C649D}" destId="{B68E394A-01B5-41A8-A2AF-96EDF22BB493}" srcOrd="1" destOrd="0" presId="urn:microsoft.com/office/officeart/2008/layout/VerticalCircleList"/>
    <dgm:cxn modelId="{1A0D7CF1-4EDE-45C7-AB67-CB69B33936E4}" type="presParOf" srcId="{626DAA29-A68E-4C1B-8959-E7CD920C649D}" destId="{D99B4E82-99B3-4AEA-9C6C-F90813F1B209}" srcOrd="2" destOrd="0" presId="urn:microsoft.com/office/officeart/2008/layout/VerticalCircleList"/>
    <dgm:cxn modelId="{137421FA-ECF8-4D3C-A7BD-45B016A4497E}" type="presParOf" srcId="{173B1D42-F423-43A3-A68E-4A1EA3F205D8}" destId="{8A82FE64-BC63-4344-97C1-2F680149619C}" srcOrd="1" destOrd="0" presId="urn:microsoft.com/office/officeart/2008/layout/VerticalCircleList"/>
    <dgm:cxn modelId="{FF8A307F-9AF8-4D14-A31C-6E62BE8B236A}" type="presParOf" srcId="{8A82FE64-BC63-4344-97C1-2F680149619C}" destId="{E8279C12-B889-4BFB-8BD0-058CA9D34277}" srcOrd="0" destOrd="0" presId="urn:microsoft.com/office/officeart/2008/layout/VerticalCircleList"/>
    <dgm:cxn modelId="{BAFA1B32-7C49-4635-A3A1-5C7E7E97688D}" type="presParOf" srcId="{8A82FE64-BC63-4344-97C1-2F680149619C}" destId="{7C8C221F-A90D-4CEE-AE18-A6FFEE834FA9}" srcOrd="1" destOrd="0" presId="urn:microsoft.com/office/officeart/2008/layout/VerticalCircleList"/>
    <dgm:cxn modelId="{A2947417-C548-4BC0-B6D7-B9252FEE6A92}" type="presParOf" srcId="{8A82FE64-BC63-4344-97C1-2F680149619C}" destId="{B11E00D5-B370-4BE6-BBCB-6F82E8C01498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F5625C-64C6-4645-B30A-3457A7E17E3E}" type="doc">
      <dgm:prSet loTypeId="urn:microsoft.com/office/officeart/2005/8/layout/process4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pPr rtl="1"/>
          <a:endParaRPr lang="ar-IQ"/>
        </a:p>
      </dgm:t>
    </dgm:pt>
    <dgm:pt modelId="{DFAD4A09-8DDB-44BE-9DE4-949D69DC28EF}">
      <dgm:prSet/>
      <dgm:spPr/>
      <dgm:t>
        <a:bodyPr/>
        <a:lstStyle/>
        <a:p>
          <a:pPr rtl="0"/>
          <a:r>
            <a:rPr lang="en-GB" dirty="0">
              <a:latin typeface="Arial Rounded MT Bold" panose="020F0704030504030204" pitchFamily="34" charset="0"/>
            </a:rPr>
            <a:t>When muscle tension is increased (by active muscle  contraction)</a:t>
          </a:r>
          <a:r>
            <a:rPr lang="en-US" dirty="0">
              <a:latin typeface="Arial Rounded MT Bold" panose="020F0704030504030204" pitchFamily="34" charset="0"/>
            </a:rPr>
            <a:t>,</a:t>
          </a:r>
          <a:r>
            <a:rPr lang="en-GB" dirty="0">
              <a:latin typeface="Arial Rounded MT Bold" panose="020F0704030504030204" pitchFamily="34" charset="0"/>
            </a:rPr>
            <a:t> the Golgi tendon organ is stimulated </a:t>
          </a:r>
          <a:endParaRPr lang="ar-IQ" dirty="0">
            <a:latin typeface="Arial Rounded MT Bold" panose="020F0704030504030204" pitchFamily="34" charset="0"/>
          </a:endParaRPr>
        </a:p>
      </dgm:t>
    </dgm:pt>
    <dgm:pt modelId="{F6FAADE9-1159-4C9C-90F5-85369C05EF94}" type="parTrans" cxnId="{2D881F37-FFD1-4646-AA40-FF0E64D66371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295CFCF3-1F32-46C5-BEFF-2C4E5233257B}" type="sibTrans" cxnId="{2D881F37-FFD1-4646-AA40-FF0E64D66371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C4C2BC0F-DF8C-4A32-8FE6-18BE2CF29F30}">
      <dgm:prSet/>
      <dgm:spPr/>
      <dgm:t>
        <a:bodyPr/>
        <a:lstStyle/>
        <a:p>
          <a:pPr rtl="0"/>
          <a:r>
            <a:rPr lang="en-GB">
              <a:latin typeface="Arial Rounded MT Bold" panose="020F0704030504030204" pitchFamily="34" charset="0"/>
            </a:rPr>
            <a:t>Signals are sent to spinal cord to synapse with inhibitory interneuron's that in turn inhibit the anterior alpha motor neurons innervate the same muscle from which signals were originated</a:t>
          </a:r>
          <a:endParaRPr lang="ar-IQ">
            <a:latin typeface="Arial Rounded MT Bold" panose="020F0704030504030204" pitchFamily="34" charset="0"/>
          </a:endParaRPr>
        </a:p>
      </dgm:t>
    </dgm:pt>
    <dgm:pt modelId="{2FAF68B1-07B9-4691-AC0D-B52CA38E16BA}" type="parTrans" cxnId="{7B55574A-6687-4C22-84A5-EBCCB8E8AF54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125DD831-20D3-4E23-8059-9856EB96A4D9}" type="sibTrans" cxnId="{7B55574A-6687-4C22-84A5-EBCCB8E8AF54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B6B27B95-1ABA-4EBC-9235-530040A61BC7}">
      <dgm:prSet/>
      <dgm:spPr/>
      <dgm:t>
        <a:bodyPr/>
        <a:lstStyle/>
        <a:p>
          <a:pPr rtl="0"/>
          <a:r>
            <a:rPr lang="en-GB">
              <a:latin typeface="Arial Rounded MT Bold" panose="020F0704030504030204" pitchFamily="34" charset="0"/>
            </a:rPr>
            <a:t>This relaxation in response to strong stretch is called inverse stretch reflex</a:t>
          </a:r>
          <a:endParaRPr lang="ar-IQ">
            <a:latin typeface="Arial Rounded MT Bold" panose="020F0704030504030204" pitchFamily="34" charset="0"/>
          </a:endParaRPr>
        </a:p>
      </dgm:t>
    </dgm:pt>
    <dgm:pt modelId="{98649223-6CF3-478E-B831-CD7A154D03A8}" type="parTrans" cxnId="{BB7020E8-E0E9-4855-8BB1-CE21A340C7C0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17324A1F-2B01-4638-AB0C-E464E7CA10C1}" type="sibTrans" cxnId="{BB7020E8-E0E9-4855-8BB1-CE21A340C7C0}">
      <dgm:prSet/>
      <dgm:spPr/>
      <dgm:t>
        <a:bodyPr/>
        <a:lstStyle/>
        <a:p>
          <a:pPr rtl="1"/>
          <a:endParaRPr lang="ar-IQ">
            <a:latin typeface="Arial Rounded MT Bold" panose="020F0704030504030204" pitchFamily="34" charset="0"/>
          </a:endParaRPr>
        </a:p>
      </dgm:t>
    </dgm:pt>
    <dgm:pt modelId="{0CE2C4DA-9F5D-4318-A414-8BB5DFC1EF90}" type="pres">
      <dgm:prSet presAssocID="{12F5625C-64C6-4645-B30A-3457A7E17E3E}" presName="Name0" presStyleCnt="0">
        <dgm:presLayoutVars>
          <dgm:dir/>
          <dgm:animLvl val="lvl"/>
          <dgm:resizeHandles val="exact"/>
        </dgm:presLayoutVars>
      </dgm:prSet>
      <dgm:spPr/>
    </dgm:pt>
    <dgm:pt modelId="{E7DEA74E-3A48-4E41-A62A-7625AAA75FB0}" type="pres">
      <dgm:prSet presAssocID="{B6B27B95-1ABA-4EBC-9235-530040A61BC7}" presName="boxAndChildren" presStyleCnt="0"/>
      <dgm:spPr/>
    </dgm:pt>
    <dgm:pt modelId="{E0F58A2C-E31B-48CB-8119-9EB14ACBF9AF}" type="pres">
      <dgm:prSet presAssocID="{B6B27B95-1ABA-4EBC-9235-530040A61BC7}" presName="parentTextBox" presStyleLbl="node1" presStyleIdx="0" presStyleCnt="3"/>
      <dgm:spPr/>
    </dgm:pt>
    <dgm:pt modelId="{A16C5F68-ECF0-4A75-A484-C6331BC82F32}" type="pres">
      <dgm:prSet presAssocID="{125DD831-20D3-4E23-8059-9856EB96A4D9}" presName="sp" presStyleCnt="0"/>
      <dgm:spPr/>
    </dgm:pt>
    <dgm:pt modelId="{AFDB405F-0C01-432C-8F75-E985488A93F0}" type="pres">
      <dgm:prSet presAssocID="{C4C2BC0F-DF8C-4A32-8FE6-18BE2CF29F30}" presName="arrowAndChildren" presStyleCnt="0"/>
      <dgm:spPr/>
    </dgm:pt>
    <dgm:pt modelId="{22501751-571A-4FF4-B3EA-338C1CC7AF68}" type="pres">
      <dgm:prSet presAssocID="{C4C2BC0F-DF8C-4A32-8FE6-18BE2CF29F30}" presName="parentTextArrow" presStyleLbl="node1" presStyleIdx="1" presStyleCnt="3"/>
      <dgm:spPr/>
    </dgm:pt>
    <dgm:pt modelId="{A940FFEF-86D8-4245-A1A4-7892593B273C}" type="pres">
      <dgm:prSet presAssocID="{295CFCF3-1F32-46C5-BEFF-2C4E5233257B}" presName="sp" presStyleCnt="0"/>
      <dgm:spPr/>
    </dgm:pt>
    <dgm:pt modelId="{27E1F211-56D5-44C3-BCD1-580FA1EF68ED}" type="pres">
      <dgm:prSet presAssocID="{DFAD4A09-8DDB-44BE-9DE4-949D69DC28EF}" presName="arrowAndChildren" presStyleCnt="0"/>
      <dgm:spPr/>
    </dgm:pt>
    <dgm:pt modelId="{E4EF8C92-4935-482F-9457-945B63588EB9}" type="pres">
      <dgm:prSet presAssocID="{DFAD4A09-8DDB-44BE-9DE4-949D69DC28EF}" presName="parentTextArrow" presStyleLbl="node1" presStyleIdx="2" presStyleCnt="3"/>
      <dgm:spPr/>
    </dgm:pt>
  </dgm:ptLst>
  <dgm:cxnLst>
    <dgm:cxn modelId="{D59A4A02-5CBD-41B2-B439-25D5E4D31DFB}" type="presOf" srcId="{12F5625C-64C6-4645-B30A-3457A7E17E3E}" destId="{0CE2C4DA-9F5D-4318-A414-8BB5DFC1EF90}" srcOrd="0" destOrd="0" presId="urn:microsoft.com/office/officeart/2005/8/layout/process4"/>
    <dgm:cxn modelId="{2D881F37-FFD1-4646-AA40-FF0E64D66371}" srcId="{12F5625C-64C6-4645-B30A-3457A7E17E3E}" destId="{DFAD4A09-8DDB-44BE-9DE4-949D69DC28EF}" srcOrd="0" destOrd="0" parTransId="{F6FAADE9-1159-4C9C-90F5-85369C05EF94}" sibTransId="{295CFCF3-1F32-46C5-BEFF-2C4E5233257B}"/>
    <dgm:cxn modelId="{9CA0D663-ACFC-4497-8222-08145F7416DD}" type="presOf" srcId="{B6B27B95-1ABA-4EBC-9235-530040A61BC7}" destId="{E0F58A2C-E31B-48CB-8119-9EB14ACBF9AF}" srcOrd="0" destOrd="0" presId="urn:microsoft.com/office/officeart/2005/8/layout/process4"/>
    <dgm:cxn modelId="{7B55574A-6687-4C22-84A5-EBCCB8E8AF54}" srcId="{12F5625C-64C6-4645-B30A-3457A7E17E3E}" destId="{C4C2BC0F-DF8C-4A32-8FE6-18BE2CF29F30}" srcOrd="1" destOrd="0" parTransId="{2FAF68B1-07B9-4691-AC0D-B52CA38E16BA}" sibTransId="{125DD831-20D3-4E23-8059-9856EB96A4D9}"/>
    <dgm:cxn modelId="{FC24FB86-341D-4FE7-8AE9-DEC744770C15}" type="presOf" srcId="{DFAD4A09-8DDB-44BE-9DE4-949D69DC28EF}" destId="{E4EF8C92-4935-482F-9457-945B63588EB9}" srcOrd="0" destOrd="0" presId="urn:microsoft.com/office/officeart/2005/8/layout/process4"/>
    <dgm:cxn modelId="{961C3C89-A20C-4DC4-94FF-E388AF1DF03D}" type="presOf" srcId="{C4C2BC0F-DF8C-4A32-8FE6-18BE2CF29F30}" destId="{22501751-571A-4FF4-B3EA-338C1CC7AF68}" srcOrd="0" destOrd="0" presId="urn:microsoft.com/office/officeart/2005/8/layout/process4"/>
    <dgm:cxn modelId="{BB7020E8-E0E9-4855-8BB1-CE21A340C7C0}" srcId="{12F5625C-64C6-4645-B30A-3457A7E17E3E}" destId="{B6B27B95-1ABA-4EBC-9235-530040A61BC7}" srcOrd="2" destOrd="0" parTransId="{98649223-6CF3-478E-B831-CD7A154D03A8}" sibTransId="{17324A1F-2B01-4638-AB0C-E464E7CA10C1}"/>
    <dgm:cxn modelId="{E85A579E-FB50-42AB-9E0A-4C3034DC7D8B}" type="presParOf" srcId="{0CE2C4DA-9F5D-4318-A414-8BB5DFC1EF90}" destId="{E7DEA74E-3A48-4E41-A62A-7625AAA75FB0}" srcOrd="0" destOrd="0" presId="urn:microsoft.com/office/officeart/2005/8/layout/process4"/>
    <dgm:cxn modelId="{E3E745EE-410C-4044-895C-44E4A2A67F10}" type="presParOf" srcId="{E7DEA74E-3A48-4E41-A62A-7625AAA75FB0}" destId="{E0F58A2C-E31B-48CB-8119-9EB14ACBF9AF}" srcOrd="0" destOrd="0" presId="urn:microsoft.com/office/officeart/2005/8/layout/process4"/>
    <dgm:cxn modelId="{D4231C61-416C-4755-8945-520B47384227}" type="presParOf" srcId="{0CE2C4DA-9F5D-4318-A414-8BB5DFC1EF90}" destId="{A16C5F68-ECF0-4A75-A484-C6331BC82F32}" srcOrd="1" destOrd="0" presId="urn:microsoft.com/office/officeart/2005/8/layout/process4"/>
    <dgm:cxn modelId="{AB96547E-770A-4A1B-9006-FC07947E90FC}" type="presParOf" srcId="{0CE2C4DA-9F5D-4318-A414-8BB5DFC1EF90}" destId="{AFDB405F-0C01-432C-8F75-E985488A93F0}" srcOrd="2" destOrd="0" presId="urn:microsoft.com/office/officeart/2005/8/layout/process4"/>
    <dgm:cxn modelId="{A323C9C1-66C9-4283-9D0B-4CB8D9533EFA}" type="presParOf" srcId="{AFDB405F-0C01-432C-8F75-E985488A93F0}" destId="{22501751-571A-4FF4-B3EA-338C1CC7AF68}" srcOrd="0" destOrd="0" presId="urn:microsoft.com/office/officeart/2005/8/layout/process4"/>
    <dgm:cxn modelId="{6FD3B69C-0A3A-450F-B908-C921BC6137B6}" type="presParOf" srcId="{0CE2C4DA-9F5D-4318-A414-8BB5DFC1EF90}" destId="{A940FFEF-86D8-4245-A1A4-7892593B273C}" srcOrd="3" destOrd="0" presId="urn:microsoft.com/office/officeart/2005/8/layout/process4"/>
    <dgm:cxn modelId="{08A7F4EF-9914-4F02-BC32-0A0F32A2B0A2}" type="presParOf" srcId="{0CE2C4DA-9F5D-4318-A414-8BB5DFC1EF90}" destId="{27E1F211-56D5-44C3-BCD1-580FA1EF68ED}" srcOrd="4" destOrd="0" presId="urn:microsoft.com/office/officeart/2005/8/layout/process4"/>
    <dgm:cxn modelId="{F04A818E-5579-4439-94FF-B7DA20669AB3}" type="presParOf" srcId="{27E1F211-56D5-44C3-BCD1-580FA1EF68ED}" destId="{E4EF8C92-4935-482F-9457-945B63588EB9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4409CD-E61D-4858-B11A-FF4743DFE212}">
      <dsp:nvSpPr>
        <dsp:cNvPr id="0" name=""/>
        <dsp:cNvSpPr/>
      </dsp:nvSpPr>
      <dsp:spPr>
        <a:xfrm>
          <a:off x="4769893" y="1686354"/>
          <a:ext cx="2039635" cy="707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3986"/>
              </a:lnTo>
              <a:lnTo>
                <a:pt x="2039635" y="353986"/>
              </a:lnTo>
              <a:lnTo>
                <a:pt x="2039635" y="7079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CC10D3-5113-45C0-9100-E3CECE8125DC}">
      <dsp:nvSpPr>
        <dsp:cNvPr id="0" name=""/>
        <dsp:cNvSpPr/>
      </dsp:nvSpPr>
      <dsp:spPr>
        <a:xfrm>
          <a:off x="2730257" y="1686354"/>
          <a:ext cx="2039635" cy="707972"/>
        </a:xfrm>
        <a:custGeom>
          <a:avLst/>
          <a:gdLst/>
          <a:ahLst/>
          <a:cxnLst/>
          <a:rect l="0" t="0" r="0" b="0"/>
          <a:pathLst>
            <a:path>
              <a:moveTo>
                <a:pt x="2039635" y="0"/>
              </a:moveTo>
              <a:lnTo>
                <a:pt x="2039635" y="353986"/>
              </a:lnTo>
              <a:lnTo>
                <a:pt x="0" y="353986"/>
              </a:lnTo>
              <a:lnTo>
                <a:pt x="0" y="7079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8191D4-6FB0-422E-B547-D43F5A3B33A9}">
      <dsp:nvSpPr>
        <dsp:cNvPr id="0" name=""/>
        <dsp:cNvSpPr/>
      </dsp:nvSpPr>
      <dsp:spPr>
        <a:xfrm>
          <a:off x="3927068" y="704"/>
          <a:ext cx="1685649" cy="168564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55E67-9727-4429-8518-B4AF056FE56C}">
      <dsp:nvSpPr>
        <dsp:cNvPr id="0" name=""/>
        <dsp:cNvSpPr/>
      </dsp:nvSpPr>
      <dsp:spPr>
        <a:xfrm>
          <a:off x="3927068" y="704"/>
          <a:ext cx="1685649" cy="168564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792FDF-1CEE-4A2C-BE90-3E5DAC1A367A}">
      <dsp:nvSpPr>
        <dsp:cNvPr id="0" name=""/>
        <dsp:cNvSpPr/>
      </dsp:nvSpPr>
      <dsp:spPr>
        <a:xfrm>
          <a:off x="3084243" y="304121"/>
          <a:ext cx="3371298" cy="10788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latin typeface="Arial Rounded MT Bold" panose="020F0704030504030204" pitchFamily="34" charset="0"/>
            </a:rPr>
            <a:t>In the spinal cord</a:t>
          </a:r>
          <a:endParaRPr lang="ar-IQ" sz="3400" kern="1200" dirty="0">
            <a:latin typeface="Arial Rounded MT Bold" panose="020F0704030504030204" pitchFamily="34" charset="0"/>
          </a:endParaRPr>
        </a:p>
      </dsp:txBody>
      <dsp:txXfrm>
        <a:off x="3084243" y="304121"/>
        <a:ext cx="3371298" cy="1078815"/>
      </dsp:txXfrm>
    </dsp:sp>
    <dsp:sp modelId="{F80736E7-15CE-4F79-9019-106B2D0AE235}">
      <dsp:nvSpPr>
        <dsp:cNvPr id="0" name=""/>
        <dsp:cNvSpPr/>
      </dsp:nvSpPr>
      <dsp:spPr>
        <a:xfrm>
          <a:off x="1887432" y="2394326"/>
          <a:ext cx="1685649" cy="168564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127C4F-8D7A-4397-B6F6-02BC6EF3F086}">
      <dsp:nvSpPr>
        <dsp:cNvPr id="0" name=""/>
        <dsp:cNvSpPr/>
      </dsp:nvSpPr>
      <dsp:spPr>
        <a:xfrm>
          <a:off x="1887432" y="2394326"/>
          <a:ext cx="1685649" cy="168564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104016-0C22-4A49-AB31-472974CF2A45}">
      <dsp:nvSpPr>
        <dsp:cNvPr id="0" name=""/>
        <dsp:cNvSpPr/>
      </dsp:nvSpPr>
      <dsp:spPr>
        <a:xfrm>
          <a:off x="1044607" y="2697743"/>
          <a:ext cx="3371298" cy="10788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latin typeface="Arial Rounded MT Bold" panose="020F0704030504030204" pitchFamily="34" charset="0"/>
            </a:rPr>
            <a:t>the dorsal roots are sensory</a:t>
          </a:r>
          <a:endParaRPr lang="ar-IQ" sz="3400" kern="1200" dirty="0">
            <a:latin typeface="Arial Rounded MT Bold" panose="020F0704030504030204" pitchFamily="34" charset="0"/>
          </a:endParaRPr>
        </a:p>
      </dsp:txBody>
      <dsp:txXfrm>
        <a:off x="1044607" y="2697743"/>
        <a:ext cx="3371298" cy="1078815"/>
      </dsp:txXfrm>
    </dsp:sp>
    <dsp:sp modelId="{537C7219-7648-43C9-B800-5FE71D6685AC}">
      <dsp:nvSpPr>
        <dsp:cNvPr id="0" name=""/>
        <dsp:cNvSpPr/>
      </dsp:nvSpPr>
      <dsp:spPr>
        <a:xfrm>
          <a:off x="5966704" y="2394326"/>
          <a:ext cx="1685649" cy="1685649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FAA114-A3B9-4DD3-8758-3D3B41A337A6}">
      <dsp:nvSpPr>
        <dsp:cNvPr id="0" name=""/>
        <dsp:cNvSpPr/>
      </dsp:nvSpPr>
      <dsp:spPr>
        <a:xfrm>
          <a:off x="5966704" y="2394326"/>
          <a:ext cx="1685649" cy="1685649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7CC300-FA1E-40C8-9949-F1501FEE9C0C}">
      <dsp:nvSpPr>
        <dsp:cNvPr id="0" name=""/>
        <dsp:cNvSpPr/>
      </dsp:nvSpPr>
      <dsp:spPr>
        <a:xfrm>
          <a:off x="5123879" y="2697743"/>
          <a:ext cx="3371298" cy="107881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>
              <a:latin typeface="Arial Rounded MT Bold" panose="020F0704030504030204" pitchFamily="34" charset="0"/>
            </a:rPr>
            <a:t>the ventral roots are motor</a:t>
          </a:r>
          <a:endParaRPr lang="ar-IQ" sz="3400" kern="1200" dirty="0">
            <a:latin typeface="Arial Rounded MT Bold" panose="020F0704030504030204" pitchFamily="34" charset="0"/>
          </a:endParaRPr>
        </a:p>
      </dsp:txBody>
      <dsp:txXfrm>
        <a:off x="5123879" y="2697743"/>
        <a:ext cx="3371298" cy="1078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4AC927-D443-41C2-82EB-589892B8F83B}">
      <dsp:nvSpPr>
        <dsp:cNvPr id="0" name=""/>
        <dsp:cNvSpPr/>
      </dsp:nvSpPr>
      <dsp:spPr>
        <a:xfrm>
          <a:off x="7484375" y="1968811"/>
          <a:ext cx="91440" cy="8254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54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A619C1-C2A3-4A60-A61C-EC979754D957}">
      <dsp:nvSpPr>
        <dsp:cNvPr id="0" name=""/>
        <dsp:cNvSpPr/>
      </dsp:nvSpPr>
      <dsp:spPr>
        <a:xfrm>
          <a:off x="2728244" y="1968811"/>
          <a:ext cx="91440" cy="82544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544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AC2E44-ACEF-42C0-9CD0-907C371E0090}">
      <dsp:nvSpPr>
        <dsp:cNvPr id="0" name=""/>
        <dsp:cNvSpPr/>
      </dsp:nvSpPr>
      <dsp:spPr>
        <a:xfrm>
          <a:off x="1791292" y="3468"/>
          <a:ext cx="1965343" cy="196534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DC5B3B-0898-43F8-8D3C-6A580D883133}">
      <dsp:nvSpPr>
        <dsp:cNvPr id="0" name=""/>
        <dsp:cNvSpPr/>
      </dsp:nvSpPr>
      <dsp:spPr>
        <a:xfrm>
          <a:off x="1791292" y="3468"/>
          <a:ext cx="1965343" cy="196534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4C6295-1AFE-4762-A69D-E958A71C68DD}">
      <dsp:nvSpPr>
        <dsp:cNvPr id="0" name=""/>
        <dsp:cNvSpPr/>
      </dsp:nvSpPr>
      <dsp:spPr>
        <a:xfrm>
          <a:off x="808620" y="357230"/>
          <a:ext cx="3930686" cy="125781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 dirty="0">
              <a:latin typeface="Arial Rounded MT Bold" panose="020F0704030504030204" pitchFamily="34" charset="0"/>
            </a:rPr>
            <a:t>Central </a:t>
          </a:r>
          <a:r>
            <a:rPr lang="en-US" sz="3000" b="1" kern="1200" dirty="0">
              <a:latin typeface="Arial Rounded MT Bold" panose="020F0704030504030204" pitchFamily="34" charset="0"/>
            </a:rPr>
            <a:t>n</a:t>
          </a:r>
          <a:r>
            <a:rPr lang="en-GB" sz="3000" b="1" kern="1200" dirty="0">
              <a:latin typeface="Arial Rounded MT Bold" panose="020F0704030504030204" pitchFamily="34" charset="0"/>
            </a:rPr>
            <a:t>on contractile</a:t>
          </a:r>
          <a:r>
            <a:rPr lang="en-US" sz="3000" b="1" kern="1200" dirty="0">
              <a:latin typeface="Arial Rounded MT Bold" panose="020F0704030504030204" pitchFamily="34" charset="0"/>
            </a:rPr>
            <a:t> part</a:t>
          </a:r>
          <a:endParaRPr lang="ar-IQ" sz="3000" b="1" kern="1200" dirty="0">
            <a:latin typeface="Arial Rounded MT Bold" panose="020F0704030504030204" pitchFamily="34" charset="0"/>
          </a:endParaRPr>
        </a:p>
      </dsp:txBody>
      <dsp:txXfrm>
        <a:off x="808620" y="357230"/>
        <a:ext cx="3930686" cy="1257819"/>
      </dsp:txXfrm>
    </dsp:sp>
    <dsp:sp modelId="{AA3BB459-D34F-43B5-9B98-5F0FB7C587AE}">
      <dsp:nvSpPr>
        <dsp:cNvPr id="0" name=""/>
        <dsp:cNvSpPr/>
      </dsp:nvSpPr>
      <dsp:spPr>
        <a:xfrm>
          <a:off x="1791292" y="2794256"/>
          <a:ext cx="1965343" cy="196534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9A361A-BED2-44C9-AD8E-B26B00FC37AD}">
      <dsp:nvSpPr>
        <dsp:cNvPr id="0" name=""/>
        <dsp:cNvSpPr/>
      </dsp:nvSpPr>
      <dsp:spPr>
        <a:xfrm>
          <a:off x="1791292" y="2794256"/>
          <a:ext cx="1965343" cy="196534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97CA9C-BBFF-45BF-A3B7-693716FA1428}">
      <dsp:nvSpPr>
        <dsp:cNvPr id="0" name=""/>
        <dsp:cNvSpPr/>
      </dsp:nvSpPr>
      <dsp:spPr>
        <a:xfrm>
          <a:off x="808620" y="3148017"/>
          <a:ext cx="3930686" cy="125781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 dirty="0">
              <a:latin typeface="Arial Rounded MT Bold" panose="020F0704030504030204" pitchFamily="34" charset="0"/>
            </a:rPr>
            <a:t>Receptor</a:t>
          </a:r>
          <a:endParaRPr lang="ar-IQ" sz="3000" b="1" kern="1200" dirty="0">
            <a:latin typeface="Arial Rounded MT Bold" panose="020F0704030504030204" pitchFamily="34" charset="0"/>
          </a:endParaRPr>
        </a:p>
      </dsp:txBody>
      <dsp:txXfrm>
        <a:off x="808620" y="3148017"/>
        <a:ext cx="3930686" cy="1257819"/>
      </dsp:txXfrm>
    </dsp:sp>
    <dsp:sp modelId="{62DA4CE0-3377-41AA-BA71-49752AB2FDEA}">
      <dsp:nvSpPr>
        <dsp:cNvPr id="0" name=""/>
        <dsp:cNvSpPr/>
      </dsp:nvSpPr>
      <dsp:spPr>
        <a:xfrm>
          <a:off x="6547423" y="3468"/>
          <a:ext cx="1965343" cy="196534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29AA44-AA0F-45C0-90DE-86F8DE09FD65}">
      <dsp:nvSpPr>
        <dsp:cNvPr id="0" name=""/>
        <dsp:cNvSpPr/>
      </dsp:nvSpPr>
      <dsp:spPr>
        <a:xfrm>
          <a:off x="6547423" y="3468"/>
          <a:ext cx="1965343" cy="196534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7797FA-FE70-4971-A95A-AE4BB3B1A6D2}">
      <dsp:nvSpPr>
        <dsp:cNvPr id="0" name=""/>
        <dsp:cNvSpPr/>
      </dsp:nvSpPr>
      <dsp:spPr>
        <a:xfrm>
          <a:off x="5564752" y="357230"/>
          <a:ext cx="3930686" cy="125781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 dirty="0">
              <a:latin typeface="Arial Rounded MT Bold" panose="020F0704030504030204" pitchFamily="34" charset="0"/>
            </a:rPr>
            <a:t>Peripheral contractile part</a:t>
          </a:r>
          <a:endParaRPr lang="ar-IQ" sz="3000" b="1" kern="1200" dirty="0">
            <a:latin typeface="Arial Rounded MT Bold" panose="020F0704030504030204" pitchFamily="34" charset="0"/>
          </a:endParaRPr>
        </a:p>
      </dsp:txBody>
      <dsp:txXfrm>
        <a:off x="5564752" y="357230"/>
        <a:ext cx="3930686" cy="1257819"/>
      </dsp:txXfrm>
    </dsp:sp>
    <dsp:sp modelId="{03440A79-5EA5-491E-8933-060FFBC0FF8E}">
      <dsp:nvSpPr>
        <dsp:cNvPr id="0" name=""/>
        <dsp:cNvSpPr/>
      </dsp:nvSpPr>
      <dsp:spPr>
        <a:xfrm>
          <a:off x="6547423" y="2794256"/>
          <a:ext cx="1965343" cy="1965343"/>
        </a:xfrm>
        <a:prstGeom prst="arc">
          <a:avLst>
            <a:gd name="adj1" fmla="val 13200000"/>
            <a:gd name="adj2" fmla="val 192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618449-11AB-41F2-868F-FCBA76A77D03}">
      <dsp:nvSpPr>
        <dsp:cNvPr id="0" name=""/>
        <dsp:cNvSpPr/>
      </dsp:nvSpPr>
      <dsp:spPr>
        <a:xfrm>
          <a:off x="6547423" y="2794256"/>
          <a:ext cx="1965343" cy="1965343"/>
        </a:xfrm>
        <a:prstGeom prst="arc">
          <a:avLst>
            <a:gd name="adj1" fmla="val 2400000"/>
            <a:gd name="adj2" fmla="val 840000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78AEA1-ED4B-4096-87B9-0CEE5ED66002}">
      <dsp:nvSpPr>
        <dsp:cNvPr id="0" name=""/>
        <dsp:cNvSpPr/>
      </dsp:nvSpPr>
      <dsp:spPr>
        <a:xfrm>
          <a:off x="5564752" y="3148017"/>
          <a:ext cx="3930686" cy="125781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b="1" kern="1200" dirty="0">
              <a:latin typeface="Arial Rounded MT Bold" panose="020F0704030504030204" pitchFamily="34" charset="0"/>
            </a:rPr>
            <a:t> on sides of central zone has actin&amp; myosin</a:t>
          </a:r>
          <a:endParaRPr lang="ar-IQ" sz="3000" b="1" kern="1200" dirty="0">
            <a:latin typeface="Arial Rounded MT Bold" panose="020F0704030504030204" pitchFamily="34" charset="0"/>
          </a:endParaRPr>
        </a:p>
      </dsp:txBody>
      <dsp:txXfrm>
        <a:off x="5564752" y="3148017"/>
        <a:ext cx="3930686" cy="125781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E394A-01B5-41A8-A2AF-96EDF22BB493}">
      <dsp:nvSpPr>
        <dsp:cNvPr id="0" name=""/>
        <dsp:cNvSpPr/>
      </dsp:nvSpPr>
      <dsp:spPr>
        <a:xfrm>
          <a:off x="337087" y="229166"/>
          <a:ext cx="1285636" cy="128563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5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5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99B4E82-99B3-4AEA-9C6C-F90813F1B209}">
      <dsp:nvSpPr>
        <dsp:cNvPr id="0" name=""/>
        <dsp:cNvSpPr/>
      </dsp:nvSpPr>
      <dsp:spPr>
        <a:xfrm>
          <a:off x="979905" y="229166"/>
          <a:ext cx="6859341" cy="1285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5880" rIns="0" bIns="5588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>
              <a:latin typeface="Arial Rounded MT Bold" panose="020F0704030504030204" pitchFamily="34" charset="0"/>
            </a:rPr>
            <a:t>Inverse stretch reflex</a:t>
          </a:r>
          <a:endParaRPr lang="ar-IQ" sz="4400" b="1" kern="1200">
            <a:latin typeface="Arial Rounded MT Bold" panose="020F0704030504030204" pitchFamily="34" charset="0"/>
          </a:endParaRPr>
        </a:p>
      </dsp:txBody>
      <dsp:txXfrm>
        <a:off x="979905" y="229166"/>
        <a:ext cx="6859341" cy="1285636"/>
      </dsp:txXfrm>
    </dsp:sp>
    <dsp:sp modelId="{7C8C221F-A90D-4CEE-AE18-A6FFEE834FA9}">
      <dsp:nvSpPr>
        <dsp:cNvPr id="0" name=""/>
        <dsp:cNvSpPr/>
      </dsp:nvSpPr>
      <dsp:spPr>
        <a:xfrm>
          <a:off x="337087" y="1514803"/>
          <a:ext cx="1285636" cy="1285636"/>
        </a:xfrm>
        <a:prstGeom prst="ellipse">
          <a:avLst/>
        </a:prstGeom>
        <a:gradFill rotWithShape="0">
          <a:gsLst>
            <a:gs pos="0">
              <a:schemeClr val="accent2">
                <a:alpha val="50000"/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alpha val="50000"/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alpha val="50000"/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11E00D5-B370-4BE6-BBCB-6F82E8C01498}">
      <dsp:nvSpPr>
        <dsp:cNvPr id="0" name=""/>
        <dsp:cNvSpPr/>
      </dsp:nvSpPr>
      <dsp:spPr>
        <a:xfrm>
          <a:off x="979905" y="1514803"/>
          <a:ext cx="6859341" cy="1285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55880" rIns="0" bIns="55880" numCol="1" spcCol="1270" anchor="ctr" anchorCtr="0">
          <a:noAutofit/>
        </a:bodyPr>
        <a:lstStyle/>
        <a:p>
          <a:pPr marL="0" lvl="0" indent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latin typeface="Arial Rounded MT Bold" panose="020F0704030504030204" pitchFamily="34" charset="0"/>
            </a:rPr>
            <a:t>Withdrawal reflex</a:t>
          </a:r>
          <a:endParaRPr lang="ar-IQ" sz="4400" b="1" kern="1200" dirty="0">
            <a:latin typeface="Arial Rounded MT Bold" panose="020F0704030504030204" pitchFamily="34" charset="0"/>
          </a:endParaRPr>
        </a:p>
      </dsp:txBody>
      <dsp:txXfrm>
        <a:off x="979905" y="1514803"/>
        <a:ext cx="6859341" cy="12856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F58A2C-E31B-48CB-8119-9EB14ACBF9AF}">
      <dsp:nvSpPr>
        <dsp:cNvPr id="0" name=""/>
        <dsp:cNvSpPr/>
      </dsp:nvSpPr>
      <dsp:spPr>
        <a:xfrm>
          <a:off x="0" y="4525428"/>
          <a:ext cx="10508776" cy="148534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>
              <a:latin typeface="Arial Rounded MT Bold" panose="020F0704030504030204" pitchFamily="34" charset="0"/>
            </a:rPr>
            <a:t>This relaxation in response to strong stretch is called inverse stretch reflex</a:t>
          </a:r>
          <a:endParaRPr lang="ar-IQ" sz="2500" kern="1200">
            <a:latin typeface="Arial Rounded MT Bold" panose="020F0704030504030204" pitchFamily="34" charset="0"/>
          </a:endParaRPr>
        </a:p>
      </dsp:txBody>
      <dsp:txXfrm>
        <a:off x="0" y="4525428"/>
        <a:ext cx="10508776" cy="1485346"/>
      </dsp:txXfrm>
    </dsp:sp>
    <dsp:sp modelId="{22501751-571A-4FF4-B3EA-338C1CC7AF68}">
      <dsp:nvSpPr>
        <dsp:cNvPr id="0" name=""/>
        <dsp:cNvSpPr/>
      </dsp:nvSpPr>
      <dsp:spPr>
        <a:xfrm rot="10800000">
          <a:off x="0" y="2263245"/>
          <a:ext cx="10508776" cy="2284463"/>
        </a:xfrm>
        <a:prstGeom prst="upArrowCallout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>
              <a:latin typeface="Arial Rounded MT Bold" panose="020F0704030504030204" pitchFamily="34" charset="0"/>
            </a:rPr>
            <a:t>Signals are sent to spinal cord to synapse with inhibitory interneuron's that in turn inhibit the anterior alpha motor neurons innervate the same muscle from which signals were originated</a:t>
          </a:r>
          <a:endParaRPr lang="ar-IQ" sz="2500" kern="1200">
            <a:latin typeface="Arial Rounded MT Bold" panose="020F0704030504030204" pitchFamily="34" charset="0"/>
          </a:endParaRPr>
        </a:p>
      </dsp:txBody>
      <dsp:txXfrm rot="10800000">
        <a:off x="0" y="2263245"/>
        <a:ext cx="10508776" cy="1484376"/>
      </dsp:txXfrm>
    </dsp:sp>
    <dsp:sp modelId="{E4EF8C92-4935-482F-9457-945B63588EB9}">
      <dsp:nvSpPr>
        <dsp:cNvPr id="0" name=""/>
        <dsp:cNvSpPr/>
      </dsp:nvSpPr>
      <dsp:spPr>
        <a:xfrm rot="10800000">
          <a:off x="0" y="1062"/>
          <a:ext cx="10508776" cy="2284463"/>
        </a:xfrm>
        <a:prstGeom prst="upArrowCallou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latin typeface="Arial Rounded MT Bold" panose="020F0704030504030204" pitchFamily="34" charset="0"/>
            </a:rPr>
            <a:t>When muscle tension is increased (by active muscle  contraction)</a:t>
          </a:r>
          <a:r>
            <a:rPr lang="en-US" sz="2500" kern="1200" dirty="0">
              <a:latin typeface="Arial Rounded MT Bold" panose="020F0704030504030204" pitchFamily="34" charset="0"/>
            </a:rPr>
            <a:t>,</a:t>
          </a:r>
          <a:r>
            <a:rPr lang="en-GB" sz="2500" kern="1200" dirty="0">
              <a:latin typeface="Arial Rounded MT Bold" panose="020F0704030504030204" pitchFamily="34" charset="0"/>
            </a:rPr>
            <a:t> the Golgi tendon organ is stimulated </a:t>
          </a:r>
          <a:endParaRPr lang="ar-IQ" sz="2500" kern="1200" dirty="0">
            <a:latin typeface="Arial Rounded MT Bold" panose="020F0704030504030204" pitchFamily="34" charset="0"/>
          </a:endParaRPr>
        </a:p>
      </dsp:txBody>
      <dsp:txXfrm rot="10800000">
        <a:off x="0" y="1062"/>
        <a:ext cx="10508776" cy="1484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3F8AD-56FD-4DC3-B2A0-7EF5723CAAEE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36894-D001-4CA7-98BE-0C92471600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947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ar-IQ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7A1DA6-D16E-4EA0-BB6F-9DFC37CF1CE2}" type="slidenum">
              <a:rPr lang="en-US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664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E5682-4056-48E9-BFF5-7FB29AB2706C}" type="slidenum">
              <a:rPr lang="ar-IQ" smtClean="0"/>
              <a:pPr/>
              <a:t>17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52210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E5682-4056-48E9-BFF5-7FB29AB2706C}" type="slidenum">
              <a:rPr lang="ar-IQ" smtClean="0"/>
              <a:pPr/>
              <a:t>39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21967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75A859-8D2E-41CC-963C-5838119D4871}" type="slidenum">
              <a:rPr lang="en-US"/>
              <a:pPr/>
              <a:t>40</a:t>
            </a:fld>
            <a:endParaRPr lang="en-US"/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3706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AC8142-0F2B-463E-811F-FDCF78C0B9A3}" type="datetime1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CF01-E1AB-48E2-823A-28640296E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3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B5DEB-87CE-45EA-B267-76F808A34929}" type="datetime1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CF01-E1AB-48E2-823A-28640296E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69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4922D-9745-4703-917E-C061C27AD83F}" type="datetime1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CF01-E1AB-48E2-823A-28640296E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5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C950-A004-4D34-96D8-48951E7E2B4B}" type="datetime1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CF01-E1AB-48E2-823A-28640296E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2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36D2-C2AF-43D9-870B-73B1D53A52FF}" type="datetime1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CF01-E1AB-48E2-823A-28640296E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122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4E0BF-0CDD-4AD5-929F-4204CFBB34AC}" type="datetime1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CF01-E1AB-48E2-823A-28640296E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029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CC44BB-CFB9-4B16-9AC6-5D0964928FD6}" type="datetime1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CF01-E1AB-48E2-823A-28640296E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142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5BAA4-CF17-46F0-9C18-C7EF3CC0EC4B}" type="datetime1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CF01-E1AB-48E2-823A-28640296E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14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8BF46-12A8-44F8-B013-D00091DF3DBD}" type="datetime1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CF01-E1AB-48E2-823A-28640296E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16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E4AC8-EE6A-4F58-A89A-D0163C17F3F7}" type="datetime1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CF01-E1AB-48E2-823A-28640296E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430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AD724-A047-426A-B08A-565D962DBB29}" type="datetime1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A5CF01-E1AB-48E2-823A-28640296E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7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6285C-5920-4C38-A1DF-E59B8772AC20}" type="datetime1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5CF01-E1AB-48E2-823A-28640296E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666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6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 /><Relationship Id="rId2" Type="http://schemas.openxmlformats.org/officeDocument/2006/relationships/image" Target="../media/image27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2" Type="http://schemas.openxmlformats.org/officeDocument/2006/relationships/image" Target="../media/image30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2.png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 /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6.png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 /><Relationship Id="rId3" Type="http://schemas.openxmlformats.org/officeDocument/2006/relationships/image" Target="../media/image37.png" /><Relationship Id="rId7" Type="http://schemas.openxmlformats.org/officeDocument/2006/relationships/image" Target="../media/image41.png" /><Relationship Id="rId12" Type="http://schemas.openxmlformats.org/officeDocument/2006/relationships/image" Target="../media/image46.png" /><Relationship Id="rId2" Type="http://schemas.openxmlformats.org/officeDocument/2006/relationships/audio" Target="../media/audio1.wav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0.png" /><Relationship Id="rId11" Type="http://schemas.openxmlformats.org/officeDocument/2006/relationships/image" Target="../media/image45.png" /><Relationship Id="rId5" Type="http://schemas.openxmlformats.org/officeDocument/2006/relationships/image" Target="../media/image39.png" /><Relationship Id="rId10" Type="http://schemas.openxmlformats.org/officeDocument/2006/relationships/image" Target="../media/image44.png" /><Relationship Id="rId4" Type="http://schemas.openxmlformats.org/officeDocument/2006/relationships/image" Target="../media/image38.png" /><Relationship Id="rId9" Type="http://schemas.openxmlformats.org/officeDocument/2006/relationships/image" Target="../media/image43.png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 /><Relationship Id="rId2" Type="http://schemas.openxmlformats.org/officeDocument/2006/relationships/image" Target="../media/image47.pn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 /><Relationship Id="rId13" Type="http://schemas.openxmlformats.org/officeDocument/2006/relationships/image" Target="../media/image46.png" /><Relationship Id="rId3" Type="http://schemas.openxmlformats.org/officeDocument/2006/relationships/image" Target="../media/image37.png" /><Relationship Id="rId7" Type="http://schemas.openxmlformats.org/officeDocument/2006/relationships/image" Target="../media/image41.png" /><Relationship Id="rId12" Type="http://schemas.openxmlformats.org/officeDocument/2006/relationships/image" Target="../media/image45.png" /><Relationship Id="rId2" Type="http://schemas.openxmlformats.org/officeDocument/2006/relationships/audio" Target="../media/audio1.wav" /><Relationship Id="rId16" Type="http://schemas.openxmlformats.org/officeDocument/2006/relationships/image" Target="../media/image5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40.png" /><Relationship Id="rId11" Type="http://schemas.openxmlformats.org/officeDocument/2006/relationships/image" Target="../media/image44.png" /><Relationship Id="rId5" Type="http://schemas.openxmlformats.org/officeDocument/2006/relationships/image" Target="../media/image39.png" /><Relationship Id="rId15" Type="http://schemas.openxmlformats.org/officeDocument/2006/relationships/image" Target="../media/image51.png" /><Relationship Id="rId10" Type="http://schemas.openxmlformats.org/officeDocument/2006/relationships/image" Target="../media/image49.png" /><Relationship Id="rId4" Type="http://schemas.openxmlformats.org/officeDocument/2006/relationships/image" Target="../media/image38.png" /><Relationship Id="rId9" Type="http://schemas.openxmlformats.org/officeDocument/2006/relationships/image" Target="../media/image43.png" /><Relationship Id="rId14" Type="http://schemas.openxmlformats.org/officeDocument/2006/relationships/image" Target="../media/image50.png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6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 /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 /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 /><Relationship Id="rId2" Type="http://schemas.openxmlformats.org/officeDocument/2006/relationships/image" Target="../media/image34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56.png" /><Relationship Id="rId5" Type="http://schemas.openxmlformats.org/officeDocument/2006/relationships/image" Target="../media/image55.png" /><Relationship Id="rId4" Type="http://schemas.openxmlformats.org/officeDocument/2006/relationships/image" Target="../media/image36.png" 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7" Type="http://schemas.openxmlformats.org/officeDocument/2006/relationships/image" Target="../media/image8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7.png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 /><Relationship Id="rId2" Type="http://schemas.openxmlformats.org/officeDocument/2006/relationships/image" Target="../media/image57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1.png" /><Relationship Id="rId5" Type="http://schemas.openxmlformats.org/officeDocument/2006/relationships/image" Target="../media/image60.png" /><Relationship Id="rId4" Type="http://schemas.openxmlformats.org/officeDocument/2006/relationships/image" Target="../media/image59.png" 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 /><Relationship Id="rId3" Type="http://schemas.openxmlformats.org/officeDocument/2006/relationships/image" Target="../media/image10.png" /><Relationship Id="rId7" Type="http://schemas.openxmlformats.org/officeDocument/2006/relationships/image" Target="../media/image14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3.png" /><Relationship Id="rId5" Type="http://schemas.openxmlformats.org/officeDocument/2006/relationships/image" Target="../media/image12.png" /><Relationship Id="rId4" Type="http://schemas.openxmlformats.org/officeDocument/2006/relationships/image" Target="../media/image11.png" /><Relationship Id="rId9" Type="http://schemas.openxmlformats.org/officeDocument/2006/relationships/image" Target="../media/image16.png" 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 /><Relationship Id="rId3" Type="http://schemas.openxmlformats.org/officeDocument/2006/relationships/image" Target="../media/image10.png" /><Relationship Id="rId7" Type="http://schemas.openxmlformats.org/officeDocument/2006/relationships/image" Target="../media/image12.pn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9.png" /><Relationship Id="rId5" Type="http://schemas.openxmlformats.org/officeDocument/2006/relationships/image" Target="../media/image18.png" /><Relationship Id="rId10" Type="http://schemas.openxmlformats.org/officeDocument/2006/relationships/image" Target="../media/image13.png" /><Relationship Id="rId4" Type="http://schemas.openxmlformats.org/officeDocument/2006/relationships/image" Target="../media/image17.png" /><Relationship Id="rId9" Type="http://schemas.openxmlformats.org/officeDocument/2006/relationships/image" Target="../media/image20.png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1"/>
          <p:cNvSpPr>
            <a:spLocks noGrp="1"/>
          </p:cNvSpPr>
          <p:nvPr>
            <p:ph type="ctrTitle"/>
          </p:nvPr>
        </p:nvSpPr>
        <p:spPr>
          <a:xfrm>
            <a:off x="1461824" y="1541828"/>
            <a:ext cx="9144000" cy="2387600"/>
          </a:xfrm>
        </p:spPr>
        <p:txBody>
          <a:bodyPr>
            <a:noAutofit/>
          </a:bodyPr>
          <a:lstStyle/>
          <a:p>
            <a:pPr rtl="0"/>
            <a:r>
              <a:rPr lang="en-US" sz="6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Spinal cord reflexes</a:t>
            </a:r>
            <a:br>
              <a:rPr lang="en-US" sz="6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</a:br>
            <a:r>
              <a:rPr lang="en-US" sz="6600" dirty="0">
                <a:latin typeface="Arial Rounded MT Bold" panose="020F0704030504030204" pitchFamily="34" charset="0"/>
                <a:cs typeface="Times New Roman" panose="02020603050405020304" pitchFamily="18" charset="0"/>
              </a:rPr>
              <a:t>Lecture1 and 2</a:t>
            </a:r>
            <a:endParaRPr lang="ar-IQ" sz="6600" dirty="0"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ubtitle 2"/>
          <p:cNvSpPr txBox="1">
            <a:spLocks noGrp="1"/>
          </p:cNvSpPr>
          <p:nvPr>
            <p:ph type="subTitle" idx="1"/>
          </p:nvPr>
        </p:nvSpPr>
        <p:spPr bwMode="auto">
          <a:xfrm>
            <a:off x="1584656" y="4076482"/>
            <a:ext cx="9144000" cy="1655762"/>
          </a:xfrm>
          <a:prstGeom prst="rect">
            <a:avLst/>
          </a:prstGeom>
          <a:noFill/>
          <a:ln w="9525">
            <a:solidFill>
              <a:schemeClr val="accent2">
                <a:lumMod val="75000"/>
              </a:schemeClr>
            </a:solidFill>
            <a:miter lim="800000"/>
            <a:headEnd/>
            <a:tailEnd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Mustafa Al-Badran CABM FIBMS</a:t>
            </a:r>
          </a:p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Department of Medicine  </a:t>
            </a:r>
            <a:endParaRPr lang="en-US" sz="2000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000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College of Medicine\ University of Basrah</a:t>
            </a:r>
            <a:endParaRPr lang="en-AU" kern="10" dirty="0">
              <a:ln w="9525">
                <a:noFill/>
                <a:round/>
                <a:headEnd/>
                <a:tailEnd/>
              </a:ln>
              <a:solidFill>
                <a:srgbClr val="002060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HP\Desktop\fifth_copy_4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8012" y="160657"/>
            <a:ext cx="1557338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صورة 1" descr="C:\Users\haithemjwad\Desktop\شعار جامعة البصرة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206694"/>
            <a:ext cx="14097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63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1"/>
    </mc:Choice>
    <mc:Fallback xmlns="">
      <p:transition spd="slow" advTm="268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Stretch reflex</a:t>
            </a:r>
            <a: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anose="020F0704030504030204" pitchFamily="34" charset="0"/>
                <a:cs typeface="Arial" charset="0"/>
              </a:rPr>
              <a:t> </a:t>
            </a:r>
            <a:br>
              <a:rPr lang="en-US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anose="020F0704030504030204" pitchFamily="34" charset="0"/>
                <a:cs typeface="Arial" charset="0"/>
              </a:rPr>
            </a:br>
            <a:endParaRPr lang="ar-IQ" b="1" dirty="0">
              <a:latin typeface="Arial Rounded MT Bold" panose="020F0704030504030204" pitchFamily="34" charset="0"/>
            </a:endParaRPr>
          </a:p>
        </p:txBody>
      </p:sp>
      <p:sp>
        <p:nvSpPr>
          <p:cNvPr id="3" name="شبه منحرف 2"/>
          <p:cNvSpPr/>
          <p:nvPr/>
        </p:nvSpPr>
        <p:spPr>
          <a:xfrm rot="5400000">
            <a:off x="2595538" y="2357430"/>
            <a:ext cx="3857652" cy="3571900"/>
          </a:xfrm>
          <a:prstGeom prst="trapezoid">
            <a:avLst/>
          </a:prstGeom>
          <a:noFill/>
          <a:ln w="44450">
            <a:solidFill>
              <a:srgbClr val="AF5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latin typeface="Arial Rounded MT Bold" panose="020F0704030504030204" pitchFamily="34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3024166" y="3071811"/>
            <a:ext cx="2643206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 rtl="0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anose="020F0704030504030204" pitchFamily="34" charset="0"/>
                <a:cs typeface="Arial" charset="0"/>
              </a:rPr>
              <a:t>sudden stretch of a muscle </a:t>
            </a:r>
            <a:endParaRPr lang="ar-IQ" sz="3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l" rtl="0"/>
            <a:endParaRPr lang="ar-IQ" dirty="0">
              <a:latin typeface="Arial Rounded MT Bold" panose="020F0704030504030204" pitchFamily="34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6596066" y="2786059"/>
            <a:ext cx="3571900" cy="25853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l" rtl="0"/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anose="020F0704030504030204" pitchFamily="34" charset="0"/>
                <a:cs typeface="Arial" charset="0"/>
              </a:rPr>
              <a:t>reflex contraction of the stretched muscle</a:t>
            </a:r>
            <a:endParaRPr lang="ar-IQ" sz="3600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endParaRPr lang="ar-IQ" dirty="0">
              <a:latin typeface="Arial Rounded MT Bold" panose="020F0704030504030204" pitchFamily="34" charset="0"/>
            </a:endParaRPr>
          </a:p>
        </p:txBody>
      </p:sp>
      <p:sp>
        <p:nvSpPr>
          <p:cNvPr id="5" name="شبه منحرف 4"/>
          <p:cNvSpPr/>
          <p:nvPr/>
        </p:nvSpPr>
        <p:spPr>
          <a:xfrm rot="5400000">
            <a:off x="5453070" y="2214542"/>
            <a:ext cx="5643578" cy="3643338"/>
          </a:xfrm>
          <a:prstGeom prst="trapezoid">
            <a:avLst>
              <a:gd name="adj" fmla="val 36013"/>
            </a:avLst>
          </a:prstGeom>
          <a:noFill/>
          <a:ln w="44450">
            <a:solidFill>
              <a:srgbClr val="AF5D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latin typeface="Arial Rounded MT Bold" panose="020F0704030504030204" pitchFamily="34" charset="0"/>
            </a:endParaRPr>
          </a:p>
        </p:txBody>
      </p:sp>
      <p:sp>
        <p:nvSpPr>
          <p:cNvPr id="9" name="Slide Number Placeholder 9"/>
          <p:cNvSpPr>
            <a:spLocks noGrp="1"/>
          </p:cNvSpPr>
          <p:nvPr/>
        </p:nvSpPr>
        <p:spPr>
          <a:xfrm>
            <a:off x="7467600" y="6467476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Rounded MT Bold" panose="020F0704030504030204" pitchFamily="34" charset="0"/>
                <a:cs typeface="Arial" charset="0"/>
              </a:rPr>
              <a:t>8</a:t>
            </a:r>
          </a:p>
        </p:txBody>
      </p:sp>
      <p:sp>
        <p:nvSpPr>
          <p:cNvPr id="10" name="Footer Placeholder 8"/>
          <p:cNvSpPr>
            <a:spLocks noGrp="1"/>
          </p:cNvSpPr>
          <p:nvPr/>
        </p:nvSpPr>
        <p:spPr bwMode="auto">
          <a:xfrm>
            <a:off x="846161" y="6383339"/>
            <a:ext cx="771363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6" grpId="0" build="allAtOnce"/>
      <p:bldP spid="6" grpId="1" build="allAtOnce"/>
      <p:bldP spid="8" grpId="0" build="allAtOnce"/>
      <p:bldP spid="8" grpId="1" build="allAtOnce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52596" y="8826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anose="020F0704030504030204" pitchFamily="34" charset="0"/>
                <a:cs typeface="Arial" charset="0"/>
              </a:rPr>
              <a:t>Components of Stretch reflex  </a:t>
            </a:r>
            <a:endParaRPr lang="ar-IQ" sz="2800" dirty="0">
              <a:latin typeface="Arial Rounded MT Bold" panose="020F0704030504030204" pitchFamily="34" charset="0"/>
            </a:endParaRPr>
          </a:p>
        </p:txBody>
      </p:sp>
      <p:sp>
        <p:nvSpPr>
          <p:cNvPr id="4" name="دائري 3"/>
          <p:cNvSpPr/>
          <p:nvPr/>
        </p:nvSpPr>
        <p:spPr>
          <a:xfrm rot="18815978">
            <a:off x="2051926" y="594065"/>
            <a:ext cx="1256308" cy="1404670"/>
          </a:xfrm>
          <a:prstGeom prst="pi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952596" y="1187127"/>
            <a:ext cx="14287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>
                <a:latin typeface="Arial Rounded MT Bold" panose="020F0704030504030204" pitchFamily="34" charset="0"/>
              </a:rPr>
              <a:t>Receptor</a:t>
            </a:r>
            <a:endParaRPr lang="ar-IQ" sz="2000" dirty="0">
              <a:latin typeface="Arial Rounded MT Bold" panose="020F0704030504030204" pitchFamily="34" charset="0"/>
            </a:endParaRPr>
          </a:p>
        </p:txBody>
      </p:sp>
      <p:sp>
        <p:nvSpPr>
          <p:cNvPr id="6" name="سهم إلى اليمين 5"/>
          <p:cNvSpPr/>
          <p:nvPr/>
        </p:nvSpPr>
        <p:spPr>
          <a:xfrm>
            <a:off x="1881158" y="2000240"/>
            <a:ext cx="1643074" cy="92869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latin typeface="Arial Rounded MT Bold" panose="020F0704030504030204" pitchFamily="34" charset="0"/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2024034" y="3000372"/>
            <a:ext cx="1497000" cy="128588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latin typeface="Arial Rounded MT Bold" panose="020F0704030504030204" pitchFamily="34" charset="0"/>
            </a:endParaRPr>
          </a:p>
        </p:txBody>
      </p:sp>
      <p:sp>
        <p:nvSpPr>
          <p:cNvPr id="11" name="انفجار 2 10"/>
          <p:cNvSpPr/>
          <p:nvPr/>
        </p:nvSpPr>
        <p:spPr>
          <a:xfrm>
            <a:off x="1952596" y="5072074"/>
            <a:ext cx="1643074" cy="1785926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latin typeface="Arial Rounded MT Bold" panose="020F0704030504030204" pitchFamily="34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881158" y="2214555"/>
            <a:ext cx="15001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Afferent</a:t>
            </a:r>
            <a:endParaRPr lang="ar-IQ" sz="2400" dirty="0">
              <a:latin typeface="Arial Rounded MT Bold" panose="020F0704030504030204" pitchFamily="34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1979892" y="3323871"/>
            <a:ext cx="15716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>
                <a:latin typeface="Arial Rounded MT Bold" panose="020F0704030504030204" pitchFamily="34" charset="0"/>
              </a:rPr>
              <a:t>Integrating center</a:t>
            </a:r>
            <a:endParaRPr lang="ar-IQ" sz="2000" dirty="0">
              <a:latin typeface="Arial Rounded MT Bold" panose="020F0704030504030204" pitchFamily="34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 rot="18776709">
            <a:off x="1987860" y="5756720"/>
            <a:ext cx="14287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Effector</a:t>
            </a:r>
            <a:endParaRPr lang="ar-IQ" sz="2400" dirty="0">
              <a:latin typeface="Arial Rounded MT Bold" panose="020F0704030504030204" pitchFamily="34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1929354" y="4357695"/>
            <a:ext cx="17145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Efferent</a:t>
            </a:r>
            <a:endParaRPr lang="ar-IQ" sz="2400" dirty="0">
              <a:latin typeface="Arial Rounded MT Bold" panose="020F0704030504030204" pitchFamily="34" charset="0"/>
            </a:endParaRPr>
          </a:p>
        </p:txBody>
      </p:sp>
      <p:sp>
        <p:nvSpPr>
          <p:cNvPr id="19" name="سهم إلى اليمين 18"/>
          <p:cNvSpPr/>
          <p:nvPr/>
        </p:nvSpPr>
        <p:spPr>
          <a:xfrm rot="10800000">
            <a:off x="1809720" y="4143380"/>
            <a:ext cx="1643074" cy="92869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latin typeface="Arial Rounded MT Bold" panose="020F0704030504030204" pitchFamily="34" charset="0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4881554" y="1071546"/>
            <a:ext cx="657930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ar-IQ" sz="2800" b="1" dirty="0">
                <a:latin typeface="Arial Rounded MT Bold" panose="020F0704030504030204" pitchFamily="34" charset="0"/>
                <a:cs typeface="+mj-cs"/>
              </a:rPr>
              <a:t> </a:t>
            </a:r>
            <a:r>
              <a:rPr lang="en-US" sz="2800" b="1" dirty="0">
                <a:latin typeface="Arial Rounded MT Bold" panose="020F0704030504030204" pitchFamily="34" charset="0"/>
                <a:cs typeface="+mj-cs"/>
              </a:rPr>
              <a:t>Muscle spindle (</a:t>
            </a:r>
            <a:r>
              <a:rPr lang="en-US" sz="2800" b="1" dirty="0" err="1">
                <a:latin typeface="Arial Rounded MT Bold" panose="020F0704030504030204" pitchFamily="34" charset="0"/>
                <a:cs typeface="+mj-cs"/>
              </a:rPr>
              <a:t>intrafusal</a:t>
            </a:r>
            <a:r>
              <a:rPr lang="en-US" sz="2800" b="1" dirty="0">
                <a:latin typeface="Arial Rounded MT Bold" panose="020F0704030504030204" pitchFamily="34" charset="0"/>
                <a:cs typeface="+mj-cs"/>
              </a:rPr>
              <a:t> fibers)</a:t>
            </a:r>
            <a:endParaRPr lang="ar-IQ" sz="2800" dirty="0">
              <a:latin typeface="Arial Rounded MT Bold" panose="020F0704030504030204" pitchFamily="34" charset="0"/>
              <a:cs typeface="+mj-cs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5953124" y="3286124"/>
            <a:ext cx="2714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  <a:buClr>
                <a:schemeClr val="hlink"/>
              </a:buClr>
              <a:buSzPct val="80000"/>
              <a:defRPr/>
            </a:pPr>
            <a:r>
              <a:rPr lang="en-US" sz="2800" b="1" dirty="0">
                <a:latin typeface="Arial Rounded MT Bold" panose="020F0704030504030204" pitchFamily="34" charset="0"/>
                <a:cs typeface="Arial" charset="0"/>
              </a:rPr>
              <a:t>Spinal cord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4491518" y="1660557"/>
            <a:ext cx="499405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spcBef>
                <a:spcPct val="50000"/>
              </a:spcBef>
              <a:buClr>
                <a:schemeClr val="hlink"/>
              </a:buClr>
              <a:buSzPct val="80000"/>
              <a:defRPr/>
            </a:pPr>
            <a:r>
              <a:rPr lang="en-US" sz="2400" b="1" dirty="0">
                <a:latin typeface="Arial Rounded MT Bold" panose="020F0704030504030204" pitchFamily="34" charset="0"/>
                <a:cs typeface="Arial" charset="0"/>
              </a:rPr>
              <a:t>Annulospiral endings </a:t>
            </a:r>
            <a:r>
              <a:rPr lang="en-GB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 (</a:t>
            </a:r>
            <a:r>
              <a:rPr lang="en-GB" sz="2400" b="1" dirty="0" err="1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Ia</a:t>
            </a:r>
            <a:r>
              <a:rPr lang="en-GB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 fibres)</a:t>
            </a:r>
            <a:r>
              <a:rPr lang="en-US" sz="2400" b="1" dirty="0">
                <a:latin typeface="Arial Rounded MT Bold" panose="020F0704030504030204" pitchFamily="34" charset="0"/>
                <a:cs typeface="Arial" charset="0"/>
              </a:rPr>
              <a:t> </a:t>
            </a:r>
          </a:p>
          <a:p>
            <a:pPr algn="ctr" rtl="0">
              <a:spcBef>
                <a:spcPct val="50000"/>
              </a:spcBef>
              <a:buClr>
                <a:schemeClr val="hlink"/>
              </a:buClr>
              <a:buSzPct val="80000"/>
              <a:defRPr/>
            </a:pPr>
            <a:r>
              <a:rPr lang="en-US" sz="2400" b="1" dirty="0">
                <a:latin typeface="Arial Rounded MT Bold" panose="020F0704030504030204" pitchFamily="34" charset="0"/>
                <a:cs typeface="Arial" charset="0"/>
              </a:rPr>
              <a:t>+</a:t>
            </a:r>
          </a:p>
          <a:p>
            <a:pPr algn="l" rtl="0">
              <a:spcBef>
                <a:spcPct val="50000"/>
              </a:spcBef>
              <a:buClr>
                <a:schemeClr val="hlink"/>
              </a:buClr>
              <a:buSzPct val="80000"/>
              <a:defRPr/>
            </a:pPr>
            <a:r>
              <a:rPr lang="en-US" sz="2400" b="1" dirty="0">
                <a:latin typeface="Arial Rounded MT Bold" panose="020F0704030504030204" pitchFamily="34" charset="0"/>
                <a:cs typeface="Arial" charset="0"/>
              </a:rPr>
              <a:t>Flower Spray endings (</a:t>
            </a:r>
            <a:r>
              <a:rPr lang="en-GB" sz="2400" b="1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II fibres)</a:t>
            </a:r>
            <a:endParaRPr lang="en-US" sz="2400" b="1" dirty="0">
              <a:latin typeface="Arial Rounded MT Bold" panose="020F0704030504030204" pitchFamily="34" charset="0"/>
              <a:cs typeface="Arial" charset="0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5167306" y="4286256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latin typeface="Arial Rounded MT Bold" panose="020F0704030504030204" pitchFamily="34" charset="0"/>
                <a:cs typeface="Arial" charset="0"/>
              </a:rPr>
              <a:t>Motor nerve (alpha fibers)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5167306" y="5572140"/>
            <a:ext cx="50006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  <a:buClr>
                <a:schemeClr val="hlink"/>
              </a:buClr>
              <a:buSzPct val="80000"/>
              <a:defRPr/>
            </a:pPr>
            <a:r>
              <a:rPr lang="en-US" sz="2800" b="1" dirty="0">
                <a:latin typeface="Arial Rounded MT Bold" panose="020F0704030504030204" pitchFamily="34" charset="0"/>
                <a:cs typeface="Arial" charset="0"/>
              </a:rPr>
              <a:t>Muscle </a:t>
            </a:r>
            <a:r>
              <a:rPr lang="en-US" sz="2800" b="1" dirty="0">
                <a:latin typeface="Arial Rounded MT Bold" panose="020F0704030504030204" pitchFamily="34" charset="0"/>
              </a:rPr>
              <a:t>(extrafusal fibers)</a:t>
            </a:r>
            <a:endParaRPr lang="en-US" sz="2800" b="1" dirty="0">
              <a:latin typeface="Arial Rounded MT Bold" panose="020F0704030504030204" pitchFamily="34" charset="0"/>
              <a:cs typeface="Arial" charset="0"/>
            </a:endParaRPr>
          </a:p>
        </p:txBody>
      </p:sp>
      <p:sp>
        <p:nvSpPr>
          <p:cNvPr id="26" name="Slide Number Placeholder 9"/>
          <p:cNvSpPr>
            <a:spLocks noGrp="1"/>
          </p:cNvSpPr>
          <p:nvPr/>
        </p:nvSpPr>
        <p:spPr>
          <a:xfrm>
            <a:off x="7467600" y="6467476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Rounded MT Bold" panose="020F0704030504030204" pitchFamily="34" charset="0"/>
                <a:cs typeface="Arial" charset="0"/>
              </a:rPr>
              <a:t>9</a:t>
            </a:r>
          </a:p>
        </p:txBody>
      </p:sp>
      <p:sp>
        <p:nvSpPr>
          <p:cNvPr id="27" name="Footer Placeholder 8"/>
          <p:cNvSpPr>
            <a:spLocks noGrp="1"/>
          </p:cNvSpPr>
          <p:nvPr/>
        </p:nvSpPr>
        <p:spPr bwMode="auto">
          <a:xfrm>
            <a:off x="3007822" y="6424613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3" name="Left Brace 2"/>
          <p:cNvSpPr/>
          <p:nvPr/>
        </p:nvSpPr>
        <p:spPr>
          <a:xfrm>
            <a:off x="3643867" y="1787856"/>
            <a:ext cx="847652" cy="14014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/>
      <p:bldP spid="6" grpId="0" animBg="1"/>
      <p:bldP spid="7" grpId="0" animBg="1"/>
      <p:bldP spid="11" grpId="0" animBg="1"/>
      <p:bldP spid="11" grpId="1" animBg="1"/>
      <p:bldP spid="11" grpId="2" animBg="1"/>
      <p:bldP spid="13" grpId="0" build="allAtOnce"/>
      <p:bldP spid="14" grpId="0" build="allAtOnce"/>
      <p:bldP spid="16" grpId="0" build="allAtOnce"/>
      <p:bldP spid="18" grpId="0" build="allAtOnce"/>
      <p:bldP spid="19" grpId="0" animBg="1"/>
      <p:bldP spid="20" grpId="0" build="allAtOnce"/>
      <p:bldP spid="21" grpId="0" build="allAtOnce"/>
      <p:bldP spid="22" grpId="0" build="allAtOnce"/>
      <p:bldP spid="23" grpId="0" build="p"/>
      <p:bldP spid="24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680" y="980729"/>
            <a:ext cx="6225480" cy="4731047"/>
          </a:xfrm>
          <a:prstGeom prst="rect">
            <a:avLst/>
          </a:prstGeom>
        </p:spPr>
      </p:pic>
      <p:sp>
        <p:nvSpPr>
          <p:cNvPr id="6" name="Slide Number Placeholder 9"/>
          <p:cNvSpPr>
            <a:spLocks noGrp="1"/>
          </p:cNvSpPr>
          <p:nvPr/>
        </p:nvSpPr>
        <p:spPr>
          <a:xfrm>
            <a:off x="7467600" y="6467476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10</a:t>
            </a:r>
          </a:p>
        </p:txBody>
      </p:sp>
      <p:sp>
        <p:nvSpPr>
          <p:cNvPr id="7" name="Footer Placeholder 8"/>
          <p:cNvSpPr>
            <a:spLocks noGrp="1"/>
          </p:cNvSpPr>
          <p:nvPr/>
        </p:nvSpPr>
        <p:spPr bwMode="auto">
          <a:xfrm>
            <a:off x="1752600" y="6383339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</p:spTree>
    <p:extLst>
      <p:ext uri="{BB962C8B-B14F-4D97-AF65-F5344CB8AC3E}">
        <p14:creationId xmlns:p14="http://schemas.microsoft.com/office/powerpoint/2010/main" val="1085049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31503" y="342645"/>
            <a:ext cx="8959159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3333FF"/>
                </a:solidFill>
                <a:latin typeface="Arial Rounded MT Bold" panose="020F0704030504030204" pitchFamily="34" charset="0"/>
              </a:rPr>
              <a:t>Stretch Reflex Receptor (Muscle Spindle)</a:t>
            </a:r>
            <a:r>
              <a:rPr lang="en-US" sz="4000" b="1" dirty="0">
                <a:solidFill>
                  <a:srgbClr val="FF66CC"/>
                </a:solidFill>
                <a:latin typeface="Arial Rounded MT Bold" panose="020F0704030504030204" pitchFamily="34" charset="0"/>
              </a:rPr>
              <a:t> </a:t>
            </a:r>
            <a:br>
              <a:rPr lang="en-US" sz="4000" b="1" dirty="0">
                <a:solidFill>
                  <a:srgbClr val="FF66CC"/>
                </a:solidFill>
                <a:latin typeface="Arial Rounded MT Bold" panose="020F0704030504030204" pitchFamily="34" charset="0"/>
              </a:rPr>
            </a:br>
            <a:endParaRPr lang="en-US" sz="2800" b="1" dirty="0">
              <a:solidFill>
                <a:srgbClr val="FF66CC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8364" y="1649418"/>
            <a:ext cx="9621672" cy="4155846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dirty="0">
                <a:latin typeface="Arial Rounded MT Bold" panose="020F0704030504030204" pitchFamily="34" charset="0"/>
                <a:cs typeface="+mj-cs"/>
              </a:rPr>
              <a:t>Muscle spindle consists of 3-12 small muscle fibres (</a:t>
            </a:r>
            <a:r>
              <a:rPr lang="en-GB" dirty="0">
                <a:solidFill>
                  <a:schemeClr val="hlink"/>
                </a:solidFill>
                <a:latin typeface="Arial Rounded MT Bold" panose="020F0704030504030204" pitchFamily="34" charset="0"/>
                <a:cs typeface="+mj-cs"/>
              </a:rPr>
              <a:t>intrafusal fibres</a:t>
            </a:r>
            <a:r>
              <a:rPr lang="en-GB" dirty="0">
                <a:latin typeface="Arial Rounded MT Bold" panose="020F0704030504030204" pitchFamily="34" charset="0"/>
                <a:cs typeface="+mj-cs"/>
              </a:rPr>
              <a:t>)within connective tissue capsule</a:t>
            </a:r>
            <a:r>
              <a:rPr lang="en-US" u="sng" dirty="0">
                <a:latin typeface="Arial Rounded MT Bold" panose="020F0704030504030204" pitchFamily="34" charset="0"/>
                <a:cs typeface="+mj-cs"/>
              </a:rPr>
              <a:t> </a:t>
            </a:r>
            <a:r>
              <a:rPr lang="en-GB" dirty="0">
                <a:latin typeface="Arial Rounded MT Bold" panose="020F0704030504030204" pitchFamily="34" charset="0"/>
                <a:cs typeface="+mj-cs"/>
              </a:rPr>
              <a:t>parallel to extrafusal fibres &amp; attached to it or to tendons</a:t>
            </a:r>
          </a:p>
        </p:txBody>
      </p:sp>
      <p:sp>
        <p:nvSpPr>
          <p:cNvPr id="6" name="Slide Number Placeholder 9"/>
          <p:cNvSpPr>
            <a:spLocks noGrp="1"/>
          </p:cNvSpPr>
          <p:nvPr/>
        </p:nvSpPr>
        <p:spPr>
          <a:xfrm>
            <a:off x="7467600" y="6467476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11</a:t>
            </a:r>
          </a:p>
        </p:txBody>
      </p:sp>
      <p:sp>
        <p:nvSpPr>
          <p:cNvPr id="7" name="Footer Placeholder 8"/>
          <p:cNvSpPr>
            <a:spLocks noGrp="1"/>
          </p:cNvSpPr>
          <p:nvPr/>
        </p:nvSpPr>
        <p:spPr bwMode="auto">
          <a:xfrm>
            <a:off x="1752600" y="6383339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"/>
          <a:stretch/>
        </p:blipFill>
        <p:spPr>
          <a:xfrm>
            <a:off x="8993874" y="2210936"/>
            <a:ext cx="3198125" cy="4256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rgbClr val="3333FF"/>
                </a:solidFill>
                <a:latin typeface="Arial Rounded MT Bold" panose="020F0704030504030204" pitchFamily="34" charset="0"/>
              </a:rPr>
              <a:t>Each intrafusal fibre has:</a:t>
            </a:r>
            <a:br>
              <a:rPr lang="en-GB" dirty="0">
                <a:solidFill>
                  <a:srgbClr val="3333FF"/>
                </a:solidFill>
                <a:latin typeface="Arial Rounded MT Bold" panose="020F0704030504030204" pitchFamily="34" charset="0"/>
              </a:rPr>
            </a:br>
            <a:endParaRPr lang="ar-IQ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231572"/>
              </p:ext>
            </p:extLst>
          </p:nvPr>
        </p:nvGraphicFramePr>
        <p:xfrm>
          <a:off x="982639" y="1446663"/>
          <a:ext cx="10304060" cy="4763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9"/>
          <p:cNvSpPr>
            <a:spLocks noGrp="1"/>
          </p:cNvSpPr>
          <p:nvPr/>
        </p:nvSpPr>
        <p:spPr>
          <a:xfrm>
            <a:off x="7467600" y="6467476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13</a:t>
            </a:r>
          </a:p>
        </p:txBody>
      </p:sp>
      <p:sp>
        <p:nvSpPr>
          <p:cNvPr id="11" name="Footer Placeholder 8"/>
          <p:cNvSpPr>
            <a:spLocks noGrp="1"/>
          </p:cNvSpPr>
          <p:nvPr/>
        </p:nvSpPr>
        <p:spPr bwMode="auto">
          <a:xfrm>
            <a:off x="1752600" y="6383339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17638"/>
            <a:ext cx="8229600" cy="3918637"/>
          </a:xfrm>
        </p:spPr>
      </p:pic>
      <p:sp>
        <p:nvSpPr>
          <p:cNvPr id="7" name="Slide Number Placeholder 9"/>
          <p:cNvSpPr>
            <a:spLocks noGrp="1"/>
          </p:cNvSpPr>
          <p:nvPr/>
        </p:nvSpPr>
        <p:spPr>
          <a:xfrm>
            <a:off x="7467600" y="6467476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12</a:t>
            </a:r>
          </a:p>
        </p:txBody>
      </p:sp>
      <p:sp>
        <p:nvSpPr>
          <p:cNvPr id="8" name="Footer Placeholder 8"/>
          <p:cNvSpPr>
            <a:spLocks noGrp="1"/>
          </p:cNvSpPr>
          <p:nvPr/>
        </p:nvSpPr>
        <p:spPr bwMode="auto">
          <a:xfrm>
            <a:off x="1752600" y="6383339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</p:spTree>
    <p:extLst>
      <p:ext uri="{BB962C8B-B14F-4D97-AF65-F5344CB8AC3E}">
        <p14:creationId xmlns:p14="http://schemas.microsoft.com/office/powerpoint/2010/main" val="842756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 descr="Untitl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5448" y="3222142"/>
            <a:ext cx="8126073" cy="1357322"/>
          </a:xfrm>
          <a:prstGeom prst="rect">
            <a:avLst/>
          </a:prstGeom>
        </p:spPr>
      </p:pic>
      <p:pic>
        <p:nvPicPr>
          <p:cNvPr id="7" name="صورة 6" descr="2.png"/>
          <p:cNvPicPr>
            <a:picLocks noChangeAspect="1"/>
          </p:cNvPicPr>
          <p:nvPr/>
        </p:nvPicPr>
        <p:blipFill>
          <a:blip r:embed="rId3" cstate="print"/>
          <a:srcRect b="34427"/>
          <a:stretch>
            <a:fillRect/>
          </a:stretch>
        </p:blipFill>
        <p:spPr>
          <a:xfrm>
            <a:off x="2051332" y="4179476"/>
            <a:ext cx="6429418" cy="1543019"/>
          </a:xfrm>
          <a:prstGeom prst="rect">
            <a:avLst/>
          </a:prstGeom>
        </p:spPr>
      </p:pic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96788" y="265685"/>
            <a:ext cx="8156812" cy="2723175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GB" sz="3600" dirty="0">
                <a:latin typeface="Arial Rounded MT Bold" panose="020F0704030504030204" pitchFamily="34" charset="0"/>
              </a:rPr>
              <a:t>Two types of intrafusal fibres:</a:t>
            </a:r>
          </a:p>
          <a:p>
            <a:pPr marL="457200" lvl="1" indent="0">
              <a:buNone/>
              <a:defRPr/>
            </a:pPr>
            <a:r>
              <a:rPr lang="en-GB" dirty="0">
                <a:solidFill>
                  <a:schemeClr val="hlink"/>
                </a:solidFill>
                <a:latin typeface="Arial Rounded MT Bold" panose="020F0704030504030204" pitchFamily="34" charset="0"/>
              </a:rPr>
              <a:t>1-Nuclear bag fibres </a:t>
            </a:r>
            <a:endParaRPr lang="en-GB" dirty="0">
              <a:latin typeface="Arial Rounded MT Bold" panose="020F0704030504030204" pitchFamily="34" charset="0"/>
            </a:endParaRPr>
          </a:p>
          <a:p>
            <a:pPr lvl="1">
              <a:buFont typeface="Wingdings" panose="05000000000000000000" pitchFamily="2" charset="2"/>
              <a:buChar char="q"/>
              <a:defRPr/>
            </a:pPr>
            <a:r>
              <a:rPr lang="en-GB" dirty="0">
                <a:latin typeface="Arial Rounded MT Bold" panose="020F0704030504030204" pitchFamily="34" charset="0"/>
              </a:rPr>
              <a:t>Central area is dilated with group of nuclei</a:t>
            </a:r>
          </a:p>
          <a:p>
            <a:pPr marL="457200" lvl="1" indent="0" fontAlgn="base">
              <a:spcBef>
                <a:spcPct val="20000"/>
              </a:spcBef>
              <a:spcAft>
                <a:spcPct val="0"/>
              </a:spcAft>
              <a:buClr>
                <a:srgbClr val="A26D18"/>
              </a:buClr>
              <a:buSzPct val="60000"/>
              <a:buNone/>
              <a:defRPr/>
            </a:pPr>
            <a:r>
              <a:rPr lang="en-GB" kern="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2-Nuclear chain fibres</a:t>
            </a:r>
            <a:endParaRPr lang="en-GB" kern="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A26D18"/>
              </a:buClr>
              <a:buSzPct val="60000"/>
              <a:buFont typeface="Wingdings" panose="05000000000000000000" pitchFamily="2" charset="2"/>
              <a:buChar char="q"/>
              <a:defRPr/>
            </a:pPr>
            <a:r>
              <a:rPr lang="en-GB" kern="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Thinner&amp; shorter 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A26D18"/>
              </a:buClr>
              <a:buSzPct val="60000"/>
              <a:buFont typeface="Wingdings" panose="05000000000000000000" pitchFamily="2" charset="2"/>
              <a:buChar char="q"/>
              <a:defRPr/>
            </a:pPr>
            <a:r>
              <a:rPr lang="en-GB" kern="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One line of nuclei in a chain in the receptor zone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A26D18"/>
              </a:buClr>
              <a:buSzPct val="60000"/>
              <a:buFont typeface="Wingdings" panose="05000000000000000000" pitchFamily="2" charset="2"/>
              <a:buChar char="q"/>
              <a:defRPr/>
            </a:pPr>
            <a:r>
              <a:rPr lang="en-GB" kern="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Bind to nuclear bag on each side</a:t>
            </a:r>
            <a:endParaRPr lang="ar-IQ" dirty="0">
              <a:latin typeface="Arial Rounded MT Bold" panose="020F0704030504030204" pitchFamily="34" charset="0"/>
            </a:endParaRPr>
          </a:p>
          <a:p>
            <a:pPr marL="457200" lvl="1" indent="0">
              <a:buNone/>
              <a:defRPr/>
            </a:pPr>
            <a:endParaRPr lang="en-GB" dirty="0">
              <a:latin typeface="Arial Rounded MT Bold" panose="020F0704030504030204" pitchFamily="34" charset="0"/>
            </a:endParaRPr>
          </a:p>
          <a:p>
            <a:pPr marL="457200" lvl="1" indent="0">
              <a:buFontTx/>
              <a:buChar char="-"/>
              <a:defRPr/>
            </a:pPr>
            <a:endParaRPr lang="en-GB" dirty="0">
              <a:latin typeface="Arial Rounded MT Bold" panose="020F0704030504030204" pitchFamily="34" charset="0"/>
            </a:endParaRPr>
          </a:p>
          <a:p>
            <a:pPr marL="457200" lvl="1" indent="0">
              <a:buFontTx/>
              <a:buChar char="-"/>
              <a:defRPr/>
            </a:pPr>
            <a:endParaRPr lang="en-GB" dirty="0">
              <a:latin typeface="Arial Rounded MT Bold" panose="020F0704030504030204" pitchFamily="34" charset="0"/>
            </a:endParaRPr>
          </a:p>
          <a:p>
            <a:pPr marL="457200" lvl="1" indent="0">
              <a:buNone/>
              <a:defRPr/>
            </a:pP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809720" y="4643446"/>
            <a:ext cx="857252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 rtl="0" fontAlgn="base">
              <a:spcBef>
                <a:spcPct val="20000"/>
              </a:spcBef>
              <a:spcAft>
                <a:spcPct val="0"/>
              </a:spcAft>
              <a:buClr>
                <a:srgbClr val="A26D18"/>
              </a:buClr>
              <a:buSzPct val="60000"/>
              <a:defRPr/>
            </a:pPr>
            <a:endParaRPr lang="ar-IQ" sz="1600" dirty="0">
              <a:latin typeface="Arial Rounded MT Bold" panose="020F070403050403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/>
        </p:nvSpPr>
        <p:spPr>
          <a:xfrm>
            <a:off x="7467600" y="6467476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400" dirty="0">
                <a:solidFill>
                  <a:schemeClr val="tx1">
                    <a:tint val="75000"/>
                  </a:schemeClr>
                </a:solidFill>
                <a:latin typeface="Arial Rounded MT Bold" panose="020F0704030504030204" pitchFamily="34" charset="0"/>
                <a:cs typeface="Arial" charset="0"/>
              </a:rPr>
              <a:t>14</a:t>
            </a:r>
          </a:p>
        </p:txBody>
      </p:sp>
      <p:sp>
        <p:nvSpPr>
          <p:cNvPr id="11" name="Footer Placeholder 8"/>
          <p:cNvSpPr>
            <a:spLocks noGrp="1"/>
          </p:cNvSpPr>
          <p:nvPr/>
        </p:nvSpPr>
        <p:spPr bwMode="auto">
          <a:xfrm>
            <a:off x="1788968" y="6492876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400" dirty="0">
                <a:solidFill>
                  <a:srgbClr val="898989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University of </a:t>
            </a:r>
            <a:r>
              <a:rPr lang="en-US" sz="1400" dirty="0" err="1">
                <a:solidFill>
                  <a:srgbClr val="898989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Basrah</a:t>
            </a:r>
            <a:r>
              <a:rPr lang="en-US" sz="1400" dirty="0">
                <a:solidFill>
                  <a:srgbClr val="898989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37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37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build="allAtOnce"/>
      <p:bldP spid="5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66910" y="101052"/>
            <a:ext cx="7429552" cy="12003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en-US" sz="3600" dirty="0">
                <a:latin typeface="Arial Rounded MT Bold" panose="020F0704030504030204" pitchFamily="34" charset="0"/>
              </a:rPr>
              <a:t>two subtypes of nuclear bag fibers</a:t>
            </a:r>
            <a:endParaRPr lang="ar-IQ" sz="3600" dirty="0">
              <a:latin typeface="Arial Rounded MT Bold" panose="020F0704030504030204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3238480" y="1857364"/>
            <a:ext cx="1714512" cy="135732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IQ" sz="2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6238876" y="1928802"/>
            <a:ext cx="1500198" cy="135732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IQ" sz="2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68974" y="2136720"/>
            <a:ext cx="1704313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Dynamic</a:t>
            </a:r>
            <a:endParaRPr lang="en-US" altLang="en-US" sz="2800" b="1" dirty="0">
              <a:latin typeface="Arial Rounded MT Bold" panose="020F07040305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84950" y="2167214"/>
            <a:ext cx="11936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Static</a:t>
            </a:r>
            <a:endParaRPr lang="ar-IQ" sz="2800" dirty="0">
              <a:latin typeface="Arial Rounded MT Bold" panose="020F0704030504030204" pitchFamily="34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 rot="19547783">
            <a:off x="6464329" y="1268447"/>
            <a:ext cx="146574" cy="677771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IQ" sz="2000">
              <a:latin typeface="Arial Rounded MT Bold" panose="020F0704030504030204" pitchFamily="34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 rot="2465963">
            <a:off x="4752692" y="1236174"/>
            <a:ext cx="127105" cy="742317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IQ" sz="2000">
              <a:latin typeface="Arial Rounded MT Bold" panose="020F0704030504030204" pitchFamily="34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268974" y="3714752"/>
            <a:ext cx="5574239" cy="646331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A26D18"/>
              </a:buClr>
              <a:buSzPct val="60000"/>
              <a:defRPr/>
            </a:pPr>
            <a:r>
              <a:rPr lang="en-GB" sz="3600" b="1" kern="0" dirty="0">
                <a:latin typeface="Arial Rounded MT Bold" panose="020F0704030504030204" pitchFamily="34" charset="0"/>
              </a:rPr>
              <a:t>Nuclear chain fibres</a:t>
            </a:r>
          </a:p>
        </p:txBody>
      </p:sp>
      <p:sp>
        <p:nvSpPr>
          <p:cNvPr id="15" name="سهم للأسفل 14"/>
          <p:cNvSpPr/>
          <p:nvPr/>
        </p:nvSpPr>
        <p:spPr>
          <a:xfrm>
            <a:off x="5953124" y="4429132"/>
            <a:ext cx="142876" cy="71438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 sz="1600">
              <a:latin typeface="Arial Rounded MT Bold" panose="020F0704030504030204" pitchFamily="34" charset="0"/>
            </a:endParaRPr>
          </a:p>
        </p:txBody>
      </p:sp>
      <p:sp>
        <p:nvSpPr>
          <p:cNvPr id="16" name="Oval 5"/>
          <p:cNvSpPr/>
          <p:nvPr/>
        </p:nvSpPr>
        <p:spPr bwMode="auto">
          <a:xfrm>
            <a:off x="5238744" y="5214950"/>
            <a:ext cx="1500198" cy="135732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IQ" sz="20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7" name="Rectangle 7"/>
          <p:cNvSpPr/>
          <p:nvPr/>
        </p:nvSpPr>
        <p:spPr>
          <a:xfrm>
            <a:off x="5330226" y="5500702"/>
            <a:ext cx="1339854" cy="739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Static</a:t>
            </a:r>
            <a:endParaRPr lang="ar-IQ" sz="3200" dirty="0">
              <a:latin typeface="Arial Rounded MT Bold" panose="020F0704030504030204" pitchFamily="34" charset="0"/>
            </a:endParaRPr>
          </a:p>
        </p:txBody>
      </p:sp>
      <p:sp>
        <p:nvSpPr>
          <p:cNvPr id="18" name="Slide Number Placeholder 9"/>
          <p:cNvSpPr>
            <a:spLocks noGrp="1"/>
          </p:cNvSpPr>
          <p:nvPr/>
        </p:nvSpPr>
        <p:spPr>
          <a:xfrm>
            <a:off x="7467600" y="6467476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400" b="1" dirty="0">
                <a:solidFill>
                  <a:schemeClr val="tx1">
                    <a:tint val="75000"/>
                  </a:schemeClr>
                </a:solidFill>
                <a:latin typeface="Arial Rounded MT Bold" panose="020F0704030504030204" pitchFamily="34" charset="0"/>
                <a:cs typeface="Arial" charset="0"/>
              </a:rPr>
              <a:t>15</a:t>
            </a:r>
          </a:p>
        </p:txBody>
      </p:sp>
      <p:sp>
        <p:nvSpPr>
          <p:cNvPr id="19" name="Footer Placeholder 8"/>
          <p:cNvSpPr>
            <a:spLocks noGrp="1"/>
          </p:cNvSpPr>
          <p:nvPr/>
        </p:nvSpPr>
        <p:spPr bwMode="auto">
          <a:xfrm>
            <a:off x="1788968" y="6492876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allAtOnce"/>
      <p:bldP spid="8" grpId="0" build="allAtOnce"/>
      <p:bldP spid="13" grpId="0" animBg="1"/>
      <p:bldP spid="14" grpId="0" animBg="1"/>
      <p:bldP spid="11" grpId="0" build="allAtOnce" animBg="1"/>
      <p:bldP spid="15" grpId="0" animBg="1"/>
      <p:bldP spid="16" grpId="0" animBg="1"/>
      <p:bldP spid="17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rtger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1021672"/>
            <a:ext cx="8363271" cy="511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3503712" y="2492896"/>
            <a:ext cx="4040088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39470" y="3812556"/>
            <a:ext cx="4004330" cy="55254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9"/>
          <p:cNvSpPr>
            <a:spLocks noGrp="1"/>
          </p:cNvSpPr>
          <p:nvPr/>
        </p:nvSpPr>
        <p:spPr>
          <a:xfrm>
            <a:off x="7467600" y="6467476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16</a:t>
            </a:r>
          </a:p>
        </p:txBody>
      </p:sp>
      <p:sp>
        <p:nvSpPr>
          <p:cNvPr id="9" name="Footer Placeholder 8"/>
          <p:cNvSpPr>
            <a:spLocks noGrp="1"/>
          </p:cNvSpPr>
          <p:nvPr/>
        </p:nvSpPr>
        <p:spPr bwMode="auto">
          <a:xfrm>
            <a:off x="1788968" y="6492876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</p:spTree>
    <p:extLst>
      <p:ext uri="{BB962C8B-B14F-4D97-AF65-F5344CB8AC3E}">
        <p14:creationId xmlns:p14="http://schemas.microsoft.com/office/powerpoint/2010/main" val="2594187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958708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dirty="0">
                <a:solidFill>
                  <a:schemeClr val="hlink"/>
                </a:solidFill>
                <a:latin typeface="Arial Rounded MT Bold" panose="020F0704030504030204" pitchFamily="34" charset="0"/>
              </a:rPr>
              <a:t>Innervation of the Muscle Spindle</a:t>
            </a:r>
            <a:br>
              <a:rPr lang="en-US" sz="2800" dirty="0">
                <a:solidFill>
                  <a:schemeClr val="hlink"/>
                </a:solidFill>
                <a:latin typeface="Arial Rounded MT Bold" panose="020F0704030504030204" pitchFamily="34" charset="0"/>
              </a:rPr>
            </a:br>
            <a:endParaRPr lang="en-US" sz="2800" dirty="0">
              <a:effectLst>
                <a:outerShdw blurRad="38100" dist="38100" dir="2700000" algn="tl">
                  <a:srgbClr val="FFFFFF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4150" y="1665028"/>
            <a:ext cx="8584442" cy="4654530"/>
          </a:xfrm>
        </p:spPr>
        <p:txBody>
          <a:bodyPr>
            <a:normAutofit/>
          </a:bodyPr>
          <a:lstStyle/>
          <a:p>
            <a:pPr marL="381000" indent="-381000">
              <a:buNone/>
              <a:defRPr/>
            </a:pPr>
            <a:r>
              <a:rPr lang="en-GB" dirty="0">
                <a:solidFill>
                  <a:srgbClr val="3333CC"/>
                </a:solidFill>
                <a:latin typeface="Arial Rounded MT Bold" panose="020F0704030504030204" pitchFamily="34" charset="0"/>
              </a:rPr>
              <a:t>Sensory Afferent fibres</a:t>
            </a:r>
            <a:r>
              <a:rPr lang="en-GB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:</a:t>
            </a:r>
            <a:r>
              <a:rPr lang="en-GB" dirty="0">
                <a:solidFill>
                  <a:srgbClr val="FFFF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GB" dirty="0">
                <a:latin typeface="Arial Rounded MT Bold" panose="020F0704030504030204" pitchFamily="34" charset="0"/>
              </a:rPr>
              <a:t>Central receptor area of the intrafusal muscle fibres is supplied by </a:t>
            </a:r>
            <a:r>
              <a:rPr lang="en-GB" dirty="0">
                <a:solidFill>
                  <a:schemeClr val="hlink"/>
                </a:solidFill>
                <a:latin typeface="Arial Rounded MT Bold" panose="020F0704030504030204" pitchFamily="34" charset="0"/>
              </a:rPr>
              <a:t>TWO</a:t>
            </a:r>
            <a:r>
              <a:rPr lang="en-GB" dirty="0">
                <a:latin typeface="Arial Rounded MT Bold" panose="020F0704030504030204" pitchFamily="34" charset="0"/>
              </a:rPr>
              <a:t> types of afferent fibres</a:t>
            </a:r>
          </a:p>
          <a:p>
            <a:pPr marL="381000" indent="-381000">
              <a:buNone/>
              <a:defRPr/>
            </a:pPr>
            <a:r>
              <a:rPr lang="en-US" dirty="0">
                <a:solidFill>
                  <a:srgbClr val="3333CC"/>
                </a:solidFill>
                <a:latin typeface="Arial Rounded MT Bold" panose="020F0704030504030204" pitchFamily="34" charset="0"/>
              </a:rPr>
              <a:t>A</a:t>
            </a:r>
            <a:r>
              <a:rPr lang="en-GB" dirty="0">
                <a:solidFill>
                  <a:srgbClr val="3333CC"/>
                </a:solidFill>
                <a:latin typeface="Arial Rounded MT Bold" panose="020F0704030504030204" pitchFamily="34" charset="0"/>
              </a:rPr>
              <a:t>-Primary (Annulospiral) endings (</a:t>
            </a:r>
            <a:r>
              <a:rPr lang="en-GB" dirty="0" err="1">
                <a:solidFill>
                  <a:srgbClr val="3333CC"/>
                </a:solidFill>
                <a:latin typeface="Arial Rounded MT Bold" panose="020F0704030504030204" pitchFamily="34" charset="0"/>
              </a:rPr>
              <a:t>Ia</a:t>
            </a:r>
            <a:r>
              <a:rPr lang="en-GB" dirty="0">
                <a:solidFill>
                  <a:srgbClr val="3333CC"/>
                </a:solidFill>
                <a:latin typeface="Arial Rounded MT Bold" panose="020F0704030504030204" pitchFamily="34" charset="0"/>
              </a:rPr>
              <a:t> fibres): </a:t>
            </a:r>
            <a:r>
              <a:rPr lang="en-GB" b="1" dirty="0"/>
              <a:t>fast</a:t>
            </a:r>
            <a:r>
              <a:rPr lang="en-GB" b="1" u="sng" dirty="0"/>
              <a:t>,</a:t>
            </a:r>
            <a:r>
              <a:rPr lang="en-GB" b="1" dirty="0"/>
              <a:t> encircle receptor areas of </a:t>
            </a:r>
            <a:r>
              <a:rPr lang="en-GB" b="1" dirty="0">
                <a:solidFill>
                  <a:srgbClr val="FF0000"/>
                </a:solidFill>
              </a:rPr>
              <a:t>both nuclear bag and nuclear chain fibres</a:t>
            </a:r>
          </a:p>
          <a:p>
            <a:pPr marL="381000" indent="-381000">
              <a:buNone/>
              <a:defRPr/>
            </a:pPr>
            <a:r>
              <a:rPr lang="en-GB" dirty="0">
                <a:solidFill>
                  <a:srgbClr val="3333CC"/>
                </a:solidFill>
                <a:latin typeface="Arial Rounded MT Bold" panose="020F0704030504030204" pitchFamily="34" charset="0"/>
              </a:rPr>
              <a:t>B-Secondary (Flower-Spray) (Group II)  sensory endings</a:t>
            </a:r>
            <a:r>
              <a:rPr lang="en-GB" dirty="0">
                <a:latin typeface="Arial Rounded MT Bold" panose="020F0704030504030204" pitchFamily="34" charset="0"/>
              </a:rPr>
              <a:t>: supplying receptor area of the </a:t>
            </a:r>
            <a:r>
              <a:rPr lang="en-GB" dirty="0">
                <a:solidFill>
                  <a:srgbClr val="FF0000"/>
                </a:solidFill>
                <a:latin typeface="Arial Rounded MT Bold" panose="020F0704030504030204" pitchFamily="34" charset="0"/>
              </a:rPr>
              <a:t>nuclear chain fibres only </a:t>
            </a:r>
            <a:r>
              <a:rPr lang="en-GB" dirty="0">
                <a:solidFill>
                  <a:srgbClr val="3333CC"/>
                </a:solidFill>
                <a:latin typeface="Arial Rounded MT Bold" panose="020F0704030504030204" pitchFamily="34" charset="0"/>
              </a:rPr>
              <a:t> </a:t>
            </a:r>
            <a:endParaRPr lang="ar-IQ" dirty="0">
              <a:latin typeface="Arial Rounded MT Bold" panose="020F0704030504030204" pitchFamily="34" charset="0"/>
            </a:endParaRPr>
          </a:p>
        </p:txBody>
      </p:sp>
      <p:pic>
        <p:nvPicPr>
          <p:cNvPr id="4" name="صورة 3" descr="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07773" y="2376735"/>
            <a:ext cx="2021388" cy="1887463"/>
          </a:xfrm>
          <a:prstGeom prst="rect">
            <a:avLst/>
          </a:prstGeom>
        </p:spPr>
      </p:pic>
      <p:sp>
        <p:nvSpPr>
          <p:cNvPr id="9" name="Slide Number Placeholder 9"/>
          <p:cNvSpPr>
            <a:spLocks noGrp="1"/>
          </p:cNvSpPr>
          <p:nvPr/>
        </p:nvSpPr>
        <p:spPr>
          <a:xfrm>
            <a:off x="7467600" y="6467476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17</a:t>
            </a:r>
          </a:p>
        </p:txBody>
      </p:sp>
      <p:sp>
        <p:nvSpPr>
          <p:cNvPr id="10" name="Footer Placeholder 8"/>
          <p:cNvSpPr>
            <a:spLocks noGrp="1"/>
          </p:cNvSpPr>
          <p:nvPr/>
        </p:nvSpPr>
        <p:spPr bwMode="auto">
          <a:xfrm>
            <a:off x="1788968" y="6492876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2" name="Rectangle 1"/>
          <p:cNvSpPr/>
          <p:nvPr/>
        </p:nvSpPr>
        <p:spPr>
          <a:xfrm>
            <a:off x="1067059" y="4509862"/>
            <a:ext cx="78995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GB" sz="2400" dirty="0">
                <a:latin typeface="Arial Rounded MT Bold" panose="020F0704030504030204" pitchFamily="34" charset="0"/>
              </a:rPr>
            </a:br>
            <a:endParaRPr lang="ar-IQ" sz="2400" dirty="0"/>
          </a:p>
        </p:txBody>
      </p:sp>
      <p:pic>
        <p:nvPicPr>
          <p:cNvPr id="11" name="صورة 3" descr="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07773" y="4490114"/>
            <a:ext cx="2079754" cy="18976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01095" y="1238113"/>
            <a:ext cx="47745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It has afferent &amp; efferent nerve fibers</a:t>
            </a:r>
            <a:endParaRPr lang="ar-IQ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314" y="365125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723" y="1825625"/>
            <a:ext cx="11035352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latin typeface="Arial Rounded MT Bold" panose="020F0704030504030204" pitchFamily="34" charset="0"/>
                <a:cs typeface="Times" panose="02020603050405020304" pitchFamily="18" charset="0"/>
              </a:rPr>
              <a:t>1. Reflex Arc</a:t>
            </a:r>
          </a:p>
          <a:p>
            <a:pPr marL="0" indent="0">
              <a:buNone/>
            </a:pPr>
            <a:r>
              <a:rPr lang="en-US" sz="3200" dirty="0">
                <a:latin typeface="Arial Rounded MT Bold" panose="020F0704030504030204" pitchFamily="34" charset="0"/>
                <a:cs typeface="Times" panose="02020603050405020304" pitchFamily="18" charset="0"/>
              </a:rPr>
              <a:t>2. Types of Reflex arch</a:t>
            </a:r>
          </a:p>
          <a:p>
            <a:pPr marL="0" indent="0">
              <a:buNone/>
            </a:pPr>
            <a:r>
              <a:rPr lang="en-US" sz="3200" dirty="0">
                <a:latin typeface="Arial Rounded MT Bold" panose="020F0704030504030204" pitchFamily="34" charset="0"/>
                <a:cs typeface="Times" panose="02020603050405020304" pitchFamily="18" charset="0"/>
              </a:rPr>
              <a:t>3. Stretch reflex components and physiology</a:t>
            </a:r>
          </a:p>
          <a:p>
            <a:pPr marL="0" indent="0">
              <a:buNone/>
            </a:pPr>
            <a:r>
              <a:rPr lang="en-US" sz="3200" dirty="0">
                <a:latin typeface="Arial Rounded MT Bold" panose="020F0704030504030204" pitchFamily="34" charset="0"/>
                <a:cs typeface="Times" panose="02020603050405020304" pitchFamily="18" charset="0"/>
              </a:rPr>
              <a:t>4. Golgi tendons </a:t>
            </a:r>
          </a:p>
          <a:p>
            <a:pPr marL="0" indent="0">
              <a:buNone/>
            </a:pPr>
            <a:r>
              <a:rPr lang="en-US" sz="3200" dirty="0">
                <a:latin typeface="Arial Rounded MT Bold" panose="020F0704030504030204" pitchFamily="34" charset="0"/>
                <a:cs typeface="Times" panose="02020603050405020304" pitchFamily="18" charset="0"/>
              </a:rPr>
              <a:t>5. Component and Mechanism of inverse stretch reflex</a:t>
            </a:r>
          </a:p>
          <a:p>
            <a:pPr marL="0" indent="0">
              <a:buNone/>
            </a:pPr>
            <a:r>
              <a:rPr lang="en-US" sz="3200" dirty="0">
                <a:latin typeface="Arial Rounded MT Bold" panose="020F0704030504030204" pitchFamily="34" charset="0"/>
                <a:cs typeface="Times" panose="02020603050405020304" pitchFamily="18" charset="0"/>
              </a:rPr>
              <a:t>6. Withdrawal reflex</a:t>
            </a:r>
          </a:p>
          <a:p>
            <a:pPr marL="514350" indent="-514350">
              <a:buAutoNum type="arabicPeriod"/>
            </a:pP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4" name="Footer Placeholder 8"/>
          <p:cNvSpPr>
            <a:spLocks noGrp="1"/>
          </p:cNvSpPr>
          <p:nvPr/>
        </p:nvSpPr>
        <p:spPr bwMode="auto">
          <a:xfrm>
            <a:off x="228600" y="6409096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5" name="Slide Number Placeholder 9"/>
          <p:cNvSpPr>
            <a:spLocks noGrp="1"/>
          </p:cNvSpPr>
          <p:nvPr/>
        </p:nvSpPr>
        <p:spPr>
          <a:xfrm>
            <a:off x="8905741" y="6311900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10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679174" y="1253331"/>
            <a:ext cx="10662116" cy="4351338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dirty="0">
                <a:latin typeface="Arial Rounded MT Bold" panose="020F0704030504030204" pitchFamily="34" charset="0"/>
              </a:rPr>
              <a:t>Both the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Primary</a:t>
            </a:r>
            <a:r>
              <a:rPr lang="en-US" dirty="0">
                <a:latin typeface="Arial Rounded MT Bold" panose="020F0704030504030204" pitchFamily="34" charset="0"/>
              </a:rPr>
              <a:t> and the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Secondary</a:t>
            </a:r>
            <a:r>
              <a:rPr lang="en-US" dirty="0">
                <a:latin typeface="Arial Rounded MT Bold" panose="020F0704030504030204" pitchFamily="34" charset="0"/>
              </a:rPr>
              <a:t> endings respond to the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static response (</a:t>
            </a:r>
            <a:r>
              <a:rPr lang="en-GB" sz="2400" dirty="0">
                <a:latin typeface="Arial Rounded MT Bold" panose="020F0704030504030204" pitchFamily="34" charset="0"/>
              </a:rPr>
              <a:t>Discharge throughout the period of </a:t>
            </a:r>
            <a:r>
              <a:rPr lang="en-GB" sz="2400" dirty="0">
                <a:solidFill>
                  <a:srgbClr val="3333FF"/>
                </a:solidFill>
                <a:latin typeface="Arial Rounded MT Bold" panose="020F0704030504030204" pitchFamily="34" charset="0"/>
              </a:rPr>
              <a:t>sustained stretch</a:t>
            </a:r>
            <a:r>
              <a:rPr lang="en-GB" sz="2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)</a:t>
            </a:r>
          </a:p>
          <a:p>
            <a:pPr algn="l" rtl="0">
              <a:buNone/>
            </a:pPr>
            <a:endParaRPr lang="en-US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  <a:p>
            <a:pPr algn="l" rtl="0">
              <a:buNone/>
            </a:pPr>
            <a:r>
              <a:rPr lang="en-US" dirty="0">
                <a:latin typeface="Arial Rounded MT Bold" panose="020F0704030504030204" pitchFamily="34" charset="0"/>
              </a:rPr>
              <a:t>The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Primary</a:t>
            </a:r>
            <a:r>
              <a:rPr lang="en-US" dirty="0">
                <a:latin typeface="Arial Rounded MT Bold" panose="020F0704030504030204" pitchFamily="34" charset="0"/>
              </a:rPr>
              <a:t> endings (but not the secondary ending) respond to the </a:t>
            </a:r>
            <a:r>
              <a:rPr lang="en-US" dirty="0">
                <a:solidFill>
                  <a:srgbClr val="FF0000"/>
                </a:solidFill>
                <a:latin typeface="Arial Rounded MT Bold" panose="020F0704030504030204" pitchFamily="34" charset="0"/>
              </a:rPr>
              <a:t>dynamic</a:t>
            </a:r>
            <a:r>
              <a:rPr lang="en-US" dirty="0">
                <a:latin typeface="Arial Rounded MT Bold" panose="020F0704030504030204" pitchFamily="34" charset="0"/>
              </a:rPr>
              <a:t> response</a:t>
            </a:r>
            <a:r>
              <a:rPr lang="en-US" sz="2400" dirty="0">
                <a:latin typeface="Arial Rounded MT Bold" panose="020F0704030504030204" pitchFamily="34" charset="0"/>
              </a:rPr>
              <a:t> (</a:t>
            </a:r>
            <a:r>
              <a:rPr lang="en-GB" sz="2400" dirty="0">
                <a:latin typeface="Arial Rounded MT Bold" panose="020F0704030504030204" pitchFamily="34" charset="0"/>
              </a:rPr>
              <a:t>Discharge most rapidly if the muscle is </a:t>
            </a:r>
            <a:r>
              <a:rPr lang="en-GB" sz="2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suddenly stretched</a:t>
            </a:r>
            <a:r>
              <a:rPr lang="en-GB" sz="2400" dirty="0">
                <a:solidFill>
                  <a:schemeClr val="hlink"/>
                </a:solidFill>
                <a:latin typeface="Arial Rounded MT Bold" panose="020F0704030504030204" pitchFamily="34" charset="0"/>
              </a:rPr>
              <a:t> </a:t>
            </a:r>
            <a:r>
              <a:rPr lang="en-GB" sz="2400" dirty="0">
                <a:latin typeface="Arial Rounded MT Bold" panose="020F0704030504030204" pitchFamily="34" charset="0"/>
              </a:rPr>
              <a:t>as in </a:t>
            </a:r>
            <a:r>
              <a:rPr lang="en-GB" sz="2400" dirty="0">
                <a:solidFill>
                  <a:schemeClr val="hlink"/>
                </a:solidFill>
                <a:latin typeface="Arial Rounded MT Bold" panose="020F0704030504030204" pitchFamily="34" charset="0"/>
              </a:rPr>
              <a:t>tendon jerks)</a:t>
            </a:r>
            <a:endParaRPr lang="ar-IQ" sz="2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Slide Number Placeholder 9"/>
          <p:cNvSpPr>
            <a:spLocks noGrp="1"/>
          </p:cNvSpPr>
          <p:nvPr/>
        </p:nvSpPr>
        <p:spPr>
          <a:xfrm>
            <a:off x="7467600" y="6467476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19</a:t>
            </a:r>
          </a:p>
        </p:txBody>
      </p:sp>
      <p:sp>
        <p:nvSpPr>
          <p:cNvPr id="7" name="Footer Placeholder 8"/>
          <p:cNvSpPr>
            <a:spLocks noGrp="1"/>
          </p:cNvSpPr>
          <p:nvPr/>
        </p:nvSpPr>
        <p:spPr bwMode="auto">
          <a:xfrm>
            <a:off x="1809750" y="6356350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024" y="556659"/>
            <a:ext cx="11368585" cy="3071834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n-GB" sz="3600" dirty="0">
                <a:solidFill>
                  <a:srgbClr val="3333CC"/>
                </a:solidFill>
                <a:latin typeface="Arial Rounded MT Bold" panose="020F0704030504030204" pitchFamily="34" charset="0"/>
              </a:rPr>
              <a:t>Efferent fibres to spindle (Anterior Motor Neurons)</a:t>
            </a:r>
          </a:p>
          <a:p>
            <a:pPr marL="0" indent="0">
              <a:buNone/>
              <a:defRPr/>
            </a:pPr>
            <a:r>
              <a:rPr lang="en-GB" dirty="0">
                <a:latin typeface="Arial Rounded MT Bold" panose="020F0704030504030204" pitchFamily="34" charset="0"/>
              </a:rPr>
              <a:t>Gamma motor neurons &gt;&gt;&gt;&gt;gamma efferent 30% &gt;&gt;&gt;&gt;&gt; to</a:t>
            </a:r>
            <a:r>
              <a:rPr lang="en-US" dirty="0">
                <a:latin typeface="Arial Rounded MT Bold" panose="020F0704030504030204" pitchFamily="34" charset="0"/>
              </a:rPr>
              <a:t> </a:t>
            </a:r>
            <a:r>
              <a:rPr lang="en-GB" dirty="0">
                <a:latin typeface="Arial Rounded MT Bold" panose="020F0704030504030204" pitchFamily="34" charset="0"/>
              </a:rPr>
              <a:t>the peripheral contractile parts of the intrafusal muscle fibres</a:t>
            </a:r>
          </a:p>
          <a:p>
            <a:pPr marL="0" indent="0">
              <a:buNone/>
              <a:defRPr/>
            </a:pPr>
            <a:r>
              <a:rPr lang="en-GB" dirty="0">
                <a:latin typeface="Arial Rounded MT Bold" panose="020F0704030504030204" pitchFamily="34" charset="0"/>
              </a:rPr>
              <a:t>70% &gt;&gt;&gt; Alpha efferent to </a:t>
            </a:r>
            <a:r>
              <a:rPr lang="en-GB" dirty="0">
                <a:solidFill>
                  <a:srgbClr val="000000"/>
                </a:solidFill>
                <a:latin typeface="Arial Rounded MT Bold" panose="020F0704030504030204" pitchFamily="34" charset="0"/>
              </a:rPr>
              <a:t>extrafusal muscle fibres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539961" y="3803381"/>
            <a:ext cx="84296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600" kern="0" dirty="0">
                <a:solidFill>
                  <a:srgbClr val="FF0000"/>
                </a:solidFill>
                <a:latin typeface="Arial Rounded MT Bold" panose="020F0704030504030204" pitchFamily="34" charset="0"/>
                <a:ea typeface="+mj-ea"/>
              </a:rPr>
              <a:t>Effect of Gamma efferent discharge:- </a:t>
            </a:r>
            <a:br>
              <a:rPr lang="en-US" sz="3600" kern="0" dirty="0">
                <a:solidFill>
                  <a:srgbClr val="FF0000"/>
                </a:solidFill>
                <a:latin typeface="Arial Rounded MT Bold" panose="020F0704030504030204" pitchFamily="34" charset="0"/>
                <a:ea typeface="+mj-ea"/>
              </a:rPr>
            </a:br>
            <a:endParaRPr lang="ar-IQ" dirty="0">
              <a:latin typeface="Arial Rounded MT Bold" panose="020F0704030504030204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70113" y="4444639"/>
            <a:ext cx="11262495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800" dirty="0">
                <a:solidFill>
                  <a:srgbClr val="3333CC"/>
                </a:solidFill>
                <a:latin typeface="Arial Rounded MT Bold" panose="020F0704030504030204" pitchFamily="34" charset="0"/>
                <a:cs typeface="Arial" charset="0"/>
              </a:rPr>
              <a:t>Gamma efferent increase sensitivity of muscle spindle to stretch</a:t>
            </a:r>
            <a:br>
              <a:rPr lang="en-US" sz="2800" dirty="0">
                <a:solidFill>
                  <a:srgbClr val="3333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  <a:cs typeface="Arial" charset="0"/>
              </a:rPr>
            </a:br>
            <a:endParaRPr lang="en-US" sz="2800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  <a:cs typeface="Arial" charset="0"/>
            </a:endParaRPr>
          </a:p>
        </p:txBody>
      </p:sp>
      <p:sp>
        <p:nvSpPr>
          <p:cNvPr id="8" name="Slide Number Placeholder 9"/>
          <p:cNvSpPr>
            <a:spLocks noGrp="1"/>
          </p:cNvSpPr>
          <p:nvPr/>
        </p:nvSpPr>
        <p:spPr>
          <a:xfrm>
            <a:off x="7467600" y="6467476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allAtOnce"/>
      <p:bldP spid="4" grpId="0" build="allAtOnce"/>
      <p:bldP spid="5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8929718" cy="637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9"/>
          <p:cNvSpPr>
            <a:spLocks noGrp="1"/>
          </p:cNvSpPr>
          <p:nvPr/>
        </p:nvSpPr>
        <p:spPr>
          <a:xfrm>
            <a:off x="7467600" y="6467476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21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980" y="785794"/>
            <a:ext cx="5593863" cy="5804952"/>
          </a:xfrm>
        </p:spPr>
      </p:pic>
      <p:pic>
        <p:nvPicPr>
          <p:cNvPr id="6" name="Picture 5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38678" y="785794"/>
            <a:ext cx="5500726" cy="5786478"/>
          </a:xfrm>
          <a:prstGeom prst="rect">
            <a:avLst/>
          </a:prstGeom>
        </p:spPr>
      </p:pic>
      <p:pic>
        <p:nvPicPr>
          <p:cNvPr id="7" name="Picture 6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0212" y="785794"/>
            <a:ext cx="5530630" cy="5885326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 bwMode="auto">
          <a:xfrm>
            <a:off x="3309918" y="1857364"/>
            <a:ext cx="2270370" cy="21431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IQ" sz="20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3238480" y="1142984"/>
            <a:ext cx="2198932" cy="285752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IQ" sz="20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3385129" y="4061123"/>
            <a:ext cx="2053894" cy="204208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IQ" sz="20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3452795" y="2928934"/>
            <a:ext cx="3917947" cy="285752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IQ" sz="20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3452794" y="5634634"/>
            <a:ext cx="1645662" cy="223259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IQ" sz="20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3385129" y="4857760"/>
            <a:ext cx="1851827" cy="285752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IQ" sz="2000" dirty="0">
              <a:solidFill>
                <a:schemeClr val="tx2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5907" y="3997307"/>
            <a:ext cx="264113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Extrafusal fibers</a:t>
            </a:r>
            <a:endParaRPr lang="ar-IQ" sz="2000" dirty="0">
              <a:latin typeface="Arial Rounded MT Bold" panose="020F07040305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907" y="928442"/>
            <a:ext cx="276400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Intrafusal fibers</a:t>
            </a:r>
            <a:endParaRPr lang="ar-IQ" sz="2000" dirty="0">
              <a:latin typeface="Arial Rounded MT Bold" panose="020F07040305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5907" y="4776253"/>
            <a:ext cx="214314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Gamma fiber</a:t>
            </a:r>
            <a:endParaRPr lang="ar-IQ" sz="2000" dirty="0">
              <a:latin typeface="Arial Rounded MT Bold" panose="020F07040305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797" y="5546208"/>
            <a:ext cx="275733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Alpha fiber</a:t>
            </a:r>
            <a:endParaRPr lang="ar-IQ" sz="2000" dirty="0">
              <a:latin typeface="Arial Rounded MT Bold" panose="020F07040305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5907" y="1717735"/>
            <a:ext cx="407196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Nuclear chain with</a:t>
            </a:r>
          </a:p>
          <a:p>
            <a:r>
              <a:rPr lang="en-US" sz="2000" dirty="0">
                <a:latin typeface="Arial Rounded MT Bold" panose="020F0704030504030204" pitchFamily="34" charset="0"/>
              </a:rPr>
              <a:t>Flower Spray endings</a:t>
            </a:r>
            <a:endParaRPr lang="ar-IQ" sz="2000" dirty="0">
              <a:latin typeface="Arial Rounded MT Bold" panose="020F07040305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907" y="2717867"/>
            <a:ext cx="335758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Nuclear bag with </a:t>
            </a:r>
            <a:r>
              <a:rPr lang="ar-IQ" sz="2000" dirty="0">
                <a:latin typeface="Arial Rounded MT Bold" panose="020F0704030504030204" pitchFamily="34" charset="0"/>
              </a:rPr>
              <a:t>  </a:t>
            </a:r>
            <a:r>
              <a:rPr lang="en-US" sz="2000" dirty="0">
                <a:latin typeface="Arial Rounded MT Bold" panose="020F0704030504030204" pitchFamily="34" charset="0"/>
              </a:rPr>
              <a:t>Annulospiral endings</a:t>
            </a:r>
            <a:endParaRPr lang="ar-IQ" sz="2000" dirty="0">
              <a:latin typeface="Arial Rounded MT Bold" panose="020F0704030504030204" pitchFamily="34" charset="0"/>
            </a:endParaRPr>
          </a:p>
        </p:txBody>
      </p:sp>
      <p:sp>
        <p:nvSpPr>
          <p:cNvPr id="22" name="Slide Number Placeholder 9"/>
          <p:cNvSpPr>
            <a:spLocks noGrp="1"/>
          </p:cNvSpPr>
          <p:nvPr/>
        </p:nvSpPr>
        <p:spPr>
          <a:xfrm>
            <a:off x="8126442" y="6538913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2000" dirty="0">
                <a:solidFill>
                  <a:schemeClr val="tx1">
                    <a:tint val="75000"/>
                  </a:schemeClr>
                </a:solidFill>
                <a:latin typeface="Arial Rounded MT Bold" panose="020F0704030504030204" pitchFamily="34" charset="0"/>
                <a:cs typeface="Arial" charset="0"/>
              </a:rPr>
              <a:t>22</a:t>
            </a:r>
          </a:p>
        </p:txBody>
      </p:sp>
      <p:sp>
        <p:nvSpPr>
          <p:cNvPr id="23" name="Footer Placeholder 8"/>
          <p:cNvSpPr txBox="1">
            <a:spLocks/>
          </p:cNvSpPr>
          <p:nvPr/>
        </p:nvSpPr>
        <p:spPr bwMode="auto">
          <a:xfrm>
            <a:off x="323305" y="6604260"/>
            <a:ext cx="5915000" cy="291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l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400" dirty="0">
                <a:solidFill>
                  <a:srgbClr val="898989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University of Basrah-College of Medicine-Physiology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uild="allAtOnce"/>
      <p:bldP spid="15" grpId="0" build="allAtOnce"/>
      <p:bldP spid="16" grpId="0" build="allAtOnce"/>
      <p:bldP spid="17" grpId="0" build="allAtOnce"/>
      <p:bldP spid="18" grpId="0" build="allAtOnce"/>
      <p:bldP spid="19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2" cstate="print"/>
          <a:srcRect t="1976" b="5646"/>
          <a:stretch>
            <a:fillRect/>
          </a:stretch>
        </p:blipFill>
        <p:spPr bwMode="auto">
          <a:xfrm>
            <a:off x="2436814" y="1219201"/>
            <a:ext cx="7316787" cy="4899025"/>
          </a:xfrm>
          <a:prstGeom prst="rect">
            <a:avLst/>
          </a:prstGeom>
          <a:noFill/>
        </p:spPr>
      </p:pic>
      <p:sp>
        <p:nvSpPr>
          <p:cNvPr id="6" name="Slide Number Placeholder 9"/>
          <p:cNvSpPr>
            <a:spLocks noGrp="1"/>
          </p:cNvSpPr>
          <p:nvPr/>
        </p:nvSpPr>
        <p:spPr>
          <a:xfrm>
            <a:off x="7467600" y="6467476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23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1759"/>
          <a:stretch/>
        </p:blipFill>
        <p:spPr>
          <a:xfrm>
            <a:off x="2452663" y="464024"/>
            <a:ext cx="7917133" cy="5970378"/>
          </a:xfrm>
        </p:spPr>
      </p:pic>
      <p:pic>
        <p:nvPicPr>
          <p:cNvPr id="5" name="Picture 4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8349" y="857208"/>
            <a:ext cx="7514507" cy="56597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52926" y="714357"/>
            <a:ext cx="50006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7200" b="1" dirty="0">
                <a:solidFill>
                  <a:schemeClr val="accent1"/>
                </a:solidFill>
              </a:rPr>
              <a:t>+</a:t>
            </a:r>
          </a:p>
        </p:txBody>
      </p:sp>
      <p:sp>
        <p:nvSpPr>
          <p:cNvPr id="7" name="Rectangle 6"/>
          <p:cNvSpPr/>
          <p:nvPr/>
        </p:nvSpPr>
        <p:spPr>
          <a:xfrm>
            <a:off x="4810117" y="2571745"/>
            <a:ext cx="7232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IQ" sz="72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5167307" y="1"/>
            <a:ext cx="723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IQ" sz="7200" b="1" dirty="0">
                <a:solidFill>
                  <a:srgbClr val="4F81BD"/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5667373" y="2143117"/>
            <a:ext cx="5437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7200" b="1" dirty="0">
                <a:solidFill>
                  <a:srgbClr val="FF0000"/>
                </a:solidFill>
              </a:rPr>
              <a:t>+</a:t>
            </a:r>
          </a:p>
        </p:txBody>
      </p:sp>
      <p:pic>
        <p:nvPicPr>
          <p:cNvPr id="10" name="Picture 9" descr="3.png"/>
          <p:cNvPicPr>
            <a:picLocks noChangeAspect="1"/>
          </p:cNvPicPr>
          <p:nvPr/>
        </p:nvPicPr>
        <p:blipFill rotWithShape="1">
          <a:blip r:embed="rId4" cstate="print"/>
          <a:srcRect t="1917"/>
          <a:stretch/>
        </p:blipFill>
        <p:spPr>
          <a:xfrm>
            <a:off x="2120405" y="386805"/>
            <a:ext cx="7555786" cy="6166038"/>
          </a:xfrm>
          <a:prstGeom prst="rect">
            <a:avLst/>
          </a:prstGeom>
        </p:spPr>
      </p:pic>
      <p:sp>
        <p:nvSpPr>
          <p:cNvPr id="13" name="Slide Number Placeholder 9"/>
          <p:cNvSpPr>
            <a:spLocks noGrp="1"/>
          </p:cNvSpPr>
          <p:nvPr/>
        </p:nvSpPr>
        <p:spPr>
          <a:xfrm>
            <a:off x="7467600" y="6467476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24</a:t>
            </a:r>
          </a:p>
        </p:txBody>
      </p:sp>
      <p:sp>
        <p:nvSpPr>
          <p:cNvPr id="16" name="Footer Placeholder 8"/>
          <p:cNvSpPr txBox="1">
            <a:spLocks/>
          </p:cNvSpPr>
          <p:nvPr/>
        </p:nvSpPr>
        <p:spPr bwMode="auto">
          <a:xfrm>
            <a:off x="1981200" y="6356351"/>
            <a:ext cx="656307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l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Basrah-College of Medicine-Physiology Department</a:t>
            </a:r>
            <a:endParaRPr lang="en-US" sz="1600" b="1" dirty="0">
              <a:solidFill>
                <a:srgbClr val="89898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  <p:bldP spid="9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3200" b="1" dirty="0">
                <a:solidFill>
                  <a:schemeClr val="hlink"/>
                </a:solidFill>
                <a:latin typeface="Arial Rounded MT Bold" panose="020F0704030504030204" pitchFamily="34" charset="0"/>
              </a:rPr>
              <a:t>Types of responses (Component of stretch reflex)</a:t>
            </a:r>
            <a:br>
              <a:rPr lang="en-US" sz="3200" b="1" dirty="0">
                <a:latin typeface="Arial Rounded MT Bold" panose="020F0704030504030204" pitchFamily="34" charset="0"/>
              </a:rPr>
            </a:br>
            <a:endParaRPr lang="en-US" sz="3200" b="1" dirty="0">
              <a:latin typeface="Arial Rounded MT Bold" panose="020F0704030504030204" pitchFamily="34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7107" y="1350901"/>
            <a:ext cx="8858280" cy="1143008"/>
          </a:xfrm>
        </p:spPr>
        <p:txBody>
          <a:bodyPr/>
          <a:lstStyle/>
          <a:p>
            <a:pPr marL="609600" indent="-609600">
              <a:buNone/>
              <a:defRPr/>
            </a:pPr>
            <a:r>
              <a:rPr lang="en-US" dirty="0">
                <a:solidFill>
                  <a:srgbClr val="002060"/>
                </a:solidFill>
                <a:effectLst/>
                <a:latin typeface="Arial Rounded MT Bold" panose="020F0704030504030204" pitchFamily="34" charset="0"/>
              </a:rPr>
              <a:t>1-Dynamic stretch reflex (Dynamic Response)</a:t>
            </a:r>
          </a:p>
          <a:p>
            <a:pPr marL="609600" indent="-609600">
              <a:buNone/>
              <a:defRPr/>
            </a:pPr>
            <a:endParaRPr lang="en-US" b="1" u="sng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None/>
              <a:defRPr/>
            </a:pPr>
            <a:endParaRPr lang="en-US" b="1" u="sng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None/>
              <a:defRPr/>
            </a:pPr>
            <a:endParaRPr lang="en-US" b="1" u="sng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None/>
              <a:defRPr/>
            </a:pPr>
            <a:endParaRPr lang="en-US" b="1" u="sng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609600" indent="-609600">
              <a:buNone/>
              <a:defRPr/>
            </a:pPr>
            <a:endParaRPr lang="en-US" b="1" u="sng" dirty="0">
              <a:solidFill>
                <a:srgbClr val="33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167291" y="2088707"/>
            <a:ext cx="8190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defRPr/>
            </a:pPr>
            <a:r>
              <a:rPr lang="en-US" sz="2400" kern="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Sudden </a:t>
            </a:r>
            <a:r>
              <a:rPr lang="en-US" sz="2400" kern="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rapid stretch</a:t>
            </a:r>
            <a:r>
              <a:rPr lang="en-US" sz="2400" kern="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 of a muscle &gt;&gt;&gt;&gt;&gt;</a:t>
            </a:r>
            <a:r>
              <a:rPr lang="en-US" sz="2400" kern="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 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7235584" y="2020189"/>
            <a:ext cx="3518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defRPr/>
            </a:pPr>
            <a:r>
              <a:rPr lang="en-US" sz="2800" kern="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Jerk movement</a:t>
            </a:r>
            <a:endParaRPr lang="en-US" sz="2800" kern="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Slide Number Placeholder 9"/>
          <p:cNvSpPr>
            <a:spLocks noGrp="1"/>
          </p:cNvSpPr>
          <p:nvPr/>
        </p:nvSpPr>
        <p:spPr>
          <a:xfrm>
            <a:off x="7467600" y="6467476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25</a:t>
            </a:r>
          </a:p>
        </p:txBody>
      </p:sp>
      <p:sp>
        <p:nvSpPr>
          <p:cNvPr id="12" name="Footer Placeholder 8"/>
          <p:cNvSpPr txBox="1">
            <a:spLocks/>
          </p:cNvSpPr>
          <p:nvPr/>
        </p:nvSpPr>
        <p:spPr bwMode="auto">
          <a:xfrm>
            <a:off x="1981200" y="6356351"/>
            <a:ext cx="656307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l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Basrah-College of Medicine-Physiology Department</a:t>
            </a:r>
            <a:endParaRPr lang="en-US" sz="1600" b="1" dirty="0">
              <a:solidFill>
                <a:srgbClr val="89898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  <p:bldP spid="4" grpId="0" build="allAtOnce"/>
      <p:bldP spid="8" grpId="0" build="allAtOnce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26316" y="1074746"/>
            <a:ext cx="8229600" cy="1400172"/>
          </a:xfrm>
        </p:spPr>
        <p:txBody>
          <a:bodyPr/>
          <a:lstStyle/>
          <a:p>
            <a:pPr marL="609600" indent="-609600">
              <a:buNone/>
              <a:defRPr/>
            </a:pPr>
            <a:r>
              <a:rPr lang="en-US" sz="3600" b="1" dirty="0">
                <a:latin typeface="Arial Rounded MT Bold" panose="020F0704030504030204" pitchFamily="34" charset="0"/>
              </a:rPr>
              <a:t>This is the basis of </a:t>
            </a:r>
            <a:r>
              <a:rPr lang="en-US" sz="3600" b="1" dirty="0">
                <a:solidFill>
                  <a:schemeClr val="hlink"/>
                </a:solidFill>
                <a:latin typeface="Arial Rounded MT Bold" panose="020F0704030504030204" pitchFamily="34" charset="0"/>
              </a:rPr>
              <a:t>Tendon Jerk </a:t>
            </a:r>
          </a:p>
          <a:p>
            <a:pPr marL="609600" indent="-609600">
              <a:buNone/>
              <a:defRPr/>
            </a:pPr>
            <a:r>
              <a:rPr lang="en-US" sz="3600" b="1" dirty="0">
                <a:solidFill>
                  <a:schemeClr val="hlink"/>
                </a:solidFill>
                <a:latin typeface="Arial Rounded MT Bold" panose="020F0704030504030204" pitchFamily="34" charset="0"/>
              </a:rPr>
              <a:t>( </a:t>
            </a:r>
            <a:r>
              <a:rPr lang="en-US" sz="3600" dirty="0">
                <a:solidFill>
                  <a:schemeClr val="hlink"/>
                </a:solidFill>
                <a:latin typeface="Arial Rounded MT Bold" panose="020F0704030504030204" pitchFamily="34" charset="0"/>
              </a:rPr>
              <a:t>contraction followed by relaxation)</a:t>
            </a:r>
            <a:endParaRPr lang="en-US" dirty="0">
              <a:latin typeface="Arial Rounded MT Bold" panose="020F0704030504030204" pitchFamily="34" charset="0"/>
            </a:endParaRPr>
          </a:p>
          <a:p>
            <a:pPr marL="609600" indent="-609600">
              <a:buNone/>
              <a:defRPr/>
            </a:pP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649146" y="3625557"/>
            <a:ext cx="9228120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defRPr/>
            </a:pPr>
            <a:r>
              <a:rPr lang="en-US" sz="2800" kern="0" dirty="0">
                <a:solidFill>
                  <a:srgbClr val="000000"/>
                </a:solidFill>
                <a:latin typeface="Arial Rounded MT Bold" panose="020F0704030504030204" pitchFamily="34" charset="0"/>
              </a:rPr>
              <a:t>When muscle contract, it shortens, muscle spindle relax&gt;&gt;&gt; no discharge of nerve  endings, and muscle relax</a:t>
            </a:r>
            <a:endParaRPr lang="ar-IQ" sz="2800" kern="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649146" y="2964908"/>
            <a:ext cx="7816563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09600" indent="-6096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60000"/>
              <a:defRPr/>
            </a:pPr>
            <a:r>
              <a:rPr lang="en-US" sz="3200" b="1" kern="0" dirty="0">
                <a:solidFill>
                  <a:srgbClr val="CC33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anose="020F0704030504030204" pitchFamily="34" charset="0"/>
              </a:rPr>
              <a:t>Why relaxation follow the contraction?</a:t>
            </a:r>
          </a:p>
        </p:txBody>
      </p:sp>
      <p:sp>
        <p:nvSpPr>
          <p:cNvPr id="8" name="Slide Number Placeholder 9"/>
          <p:cNvSpPr>
            <a:spLocks noGrp="1"/>
          </p:cNvSpPr>
          <p:nvPr/>
        </p:nvSpPr>
        <p:spPr>
          <a:xfrm>
            <a:off x="7467600" y="6467476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26</a:t>
            </a:r>
          </a:p>
        </p:txBody>
      </p:sp>
      <p:sp>
        <p:nvSpPr>
          <p:cNvPr id="9" name="Footer Placeholder 8"/>
          <p:cNvSpPr txBox="1">
            <a:spLocks/>
          </p:cNvSpPr>
          <p:nvPr/>
        </p:nvSpPr>
        <p:spPr bwMode="auto">
          <a:xfrm>
            <a:off x="1981200" y="6356351"/>
            <a:ext cx="656307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l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Basrah-College of Medicine-Physiology Department</a:t>
            </a:r>
            <a:endParaRPr lang="en-US" sz="1600" b="1" dirty="0">
              <a:solidFill>
                <a:srgbClr val="89898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1146" y="717550"/>
            <a:ext cx="9753289" cy="5749925"/>
          </a:xfrm>
        </p:spPr>
        <p:txBody>
          <a:bodyPr>
            <a:normAutofit/>
          </a:bodyPr>
          <a:lstStyle/>
          <a:p>
            <a:pPr marL="609600" indent="-609600">
              <a:buNone/>
              <a:defRPr/>
            </a:pPr>
            <a:r>
              <a:rPr lang="en-US" sz="3200" b="1" dirty="0">
                <a:solidFill>
                  <a:srgbClr val="3333CC"/>
                </a:solidFill>
                <a:latin typeface="Arial Rounded MT Bold" panose="020F0704030504030204" pitchFamily="34" charset="0"/>
              </a:rPr>
              <a:t>2- Static stretch reflex(Static Response)</a:t>
            </a:r>
          </a:p>
          <a:p>
            <a:pPr marL="609600" indent="-609600">
              <a:buNone/>
              <a:defRPr/>
            </a:pPr>
            <a:r>
              <a:rPr lang="en-US" sz="3200" dirty="0">
                <a:solidFill>
                  <a:schemeClr val="hlink"/>
                </a:solidFill>
                <a:latin typeface="Arial Rounded MT Bold" panose="020F0704030504030204" pitchFamily="34" charset="0"/>
              </a:rPr>
              <a:t>Mild sustained</a:t>
            </a:r>
            <a:r>
              <a:rPr lang="en-US" sz="3200" dirty="0">
                <a:latin typeface="Arial Rounded MT Bold" panose="020F0704030504030204" pitchFamily="34" charset="0"/>
              </a:rPr>
              <a:t> contraction of muscle extrafusal fibers  as long as it is stretched </a:t>
            </a:r>
            <a:r>
              <a:rPr lang="en-US" sz="3600" dirty="0">
                <a:latin typeface="Arial Rounded MT Bold" panose="020F0704030504030204" pitchFamily="34" charset="0"/>
              </a:rPr>
              <a:t>(</a:t>
            </a:r>
            <a:r>
              <a:rPr lang="en-US" sz="3200" dirty="0">
                <a:latin typeface="Arial Rounded MT Bold" panose="020F0704030504030204" pitchFamily="34" charset="0"/>
              </a:rPr>
              <a:t>Basis of </a:t>
            </a:r>
            <a:r>
              <a:rPr lang="en-US" sz="3200" dirty="0">
                <a:solidFill>
                  <a:schemeClr val="hlink"/>
                </a:solidFill>
                <a:latin typeface="Arial Rounded MT Bold" panose="020F0704030504030204" pitchFamily="34" charset="0"/>
              </a:rPr>
              <a:t>muscle tone)</a:t>
            </a:r>
          </a:p>
          <a:p>
            <a:pPr marL="609600" indent="-609600">
              <a:buNone/>
              <a:defRPr/>
            </a:pPr>
            <a:endParaRPr lang="en-US" sz="3200" b="1" dirty="0">
              <a:solidFill>
                <a:srgbClr val="3333CC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Slide Number Placeholder 9"/>
          <p:cNvSpPr>
            <a:spLocks noGrp="1"/>
          </p:cNvSpPr>
          <p:nvPr/>
        </p:nvSpPr>
        <p:spPr>
          <a:xfrm>
            <a:off x="7467600" y="6467476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27</a:t>
            </a:r>
          </a:p>
        </p:txBody>
      </p:sp>
      <p:sp>
        <p:nvSpPr>
          <p:cNvPr id="6" name="Footer Placeholder 8"/>
          <p:cNvSpPr txBox="1">
            <a:spLocks/>
          </p:cNvSpPr>
          <p:nvPr/>
        </p:nvSpPr>
        <p:spPr bwMode="auto">
          <a:xfrm>
            <a:off x="1981200" y="6356351"/>
            <a:ext cx="656307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l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Basrah-College of Medicine-Physiology Department</a:t>
            </a:r>
            <a:endParaRPr lang="en-US" sz="1600" b="1" dirty="0">
              <a:solidFill>
                <a:srgbClr val="89898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bldLvl="2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504" y="2542790"/>
            <a:ext cx="8229600" cy="1143000"/>
          </a:xfrm>
        </p:spPr>
        <p:txBody>
          <a:bodyPr>
            <a:normAutofit fontScale="90000"/>
          </a:bodyPr>
          <a:lstStyle/>
          <a:p>
            <a:pPr marL="342900" indent="-342900" algn="ctr">
              <a:spcBef>
                <a:spcPct val="20000"/>
              </a:spcBef>
            </a:pPr>
            <a:br>
              <a:rPr lang="en-US" sz="96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  <a:ea typeface="+mn-ea"/>
                <a:cs typeface="Times New Roman" pitchFamily="18" charset="0"/>
              </a:rPr>
            </a:br>
            <a:r>
              <a:rPr lang="en-US" sz="96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  <a:ea typeface="+mn-ea"/>
                <a:cs typeface="Times New Roman" pitchFamily="18" charset="0"/>
              </a:rPr>
              <a:t>knee jerk</a:t>
            </a:r>
            <a:br>
              <a:rPr lang="en-US" sz="96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  <a:ea typeface="+mn-ea"/>
                <a:cs typeface="Times New Roman" pitchFamily="18" charset="0"/>
              </a:rPr>
            </a:br>
            <a:r>
              <a:rPr lang="en-US" sz="96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  <a:ea typeface="+mn-ea"/>
                <a:cs typeface="Times New Roman" pitchFamily="18" charset="0"/>
              </a:rPr>
              <a:t> </a:t>
            </a:r>
            <a:r>
              <a:rPr lang="en-US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anose="020F0704030504030204" pitchFamily="34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602189" y="1073044"/>
            <a:ext cx="111940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Arial Rounded MT Bold" panose="020F0704030504030204" pitchFamily="34" charset="0"/>
                <a:ea typeface="+mj-ea"/>
                <a:cs typeface="Times New Roman" pitchFamily="18" charset="0"/>
              </a:rPr>
              <a:t>Clinical example of stretch reflex</a:t>
            </a:r>
            <a:endParaRPr lang="ar-IQ" sz="5400" b="1" dirty="0">
              <a:solidFill>
                <a:srgbClr val="0070C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7" name="Slide Number Placeholder 9"/>
          <p:cNvSpPr>
            <a:spLocks noGrp="1"/>
          </p:cNvSpPr>
          <p:nvPr/>
        </p:nvSpPr>
        <p:spPr>
          <a:xfrm>
            <a:off x="7467600" y="6467476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28</a:t>
            </a:r>
          </a:p>
        </p:txBody>
      </p:sp>
      <p:sp>
        <p:nvSpPr>
          <p:cNvPr id="8" name="Footer Placeholder 8"/>
          <p:cNvSpPr txBox="1">
            <a:spLocks/>
          </p:cNvSpPr>
          <p:nvPr/>
        </p:nvSpPr>
        <p:spPr bwMode="auto">
          <a:xfrm>
            <a:off x="1981200" y="6356351"/>
            <a:ext cx="656307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l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Basrah-College of Medicine-Physiology Department</a:t>
            </a:r>
            <a:endParaRPr lang="en-US" sz="1600" b="1" dirty="0">
              <a:solidFill>
                <a:srgbClr val="89898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7682" y="391874"/>
            <a:ext cx="8229600" cy="1143000"/>
          </a:xfrm>
        </p:spPr>
        <p:txBody>
          <a:bodyPr/>
          <a:lstStyle/>
          <a:p>
            <a:pPr algn="ctr"/>
            <a:r>
              <a:rPr lang="en-US" altLang="en-US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Bell-</a:t>
            </a:r>
            <a:r>
              <a:rPr lang="en-US" altLang="en-US" b="1" dirty="0" err="1">
                <a:solidFill>
                  <a:srgbClr val="00B0F0"/>
                </a:solidFill>
                <a:latin typeface="Arial Rounded MT Bold" panose="020F0704030504030204" pitchFamily="34" charset="0"/>
              </a:rPr>
              <a:t>Magendie</a:t>
            </a:r>
            <a:r>
              <a:rPr lang="en-US" altLang="en-US" b="1" dirty="0">
                <a:solidFill>
                  <a:srgbClr val="00B0F0"/>
                </a:solidFill>
                <a:latin typeface="Arial Rounded MT Bold" panose="020F0704030504030204" pitchFamily="34" charset="0"/>
              </a:rPr>
              <a:t> law</a:t>
            </a:r>
            <a:endParaRPr lang="ar-IQ" dirty="0">
              <a:latin typeface="Arial Rounded MT Bold" panose="020F070403050403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9123716"/>
              </p:ext>
            </p:extLst>
          </p:nvPr>
        </p:nvGraphicFramePr>
        <p:xfrm>
          <a:off x="1460311" y="1596788"/>
          <a:ext cx="9539786" cy="40806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9"/>
          <p:cNvSpPr>
            <a:spLocks noGrp="1"/>
          </p:cNvSpPr>
          <p:nvPr/>
        </p:nvSpPr>
        <p:spPr>
          <a:xfrm>
            <a:off x="7467600" y="6467476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2</a:t>
            </a:r>
          </a:p>
        </p:txBody>
      </p:sp>
      <p:sp>
        <p:nvSpPr>
          <p:cNvPr id="10" name="Footer Placeholder 8"/>
          <p:cNvSpPr>
            <a:spLocks noGrp="1"/>
          </p:cNvSpPr>
          <p:nvPr/>
        </p:nvSpPr>
        <p:spPr bwMode="auto">
          <a:xfrm>
            <a:off x="1752600" y="6383339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D755E67-9727-4429-8518-B4AF056FE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1D755E67-9727-4429-8518-B4AF056FE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1D755E67-9727-4429-8518-B4AF056FE5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graphicEl>
                                              <a:dgm id="{1D755E67-9727-4429-8518-B4AF056FE5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8191D4-6FB0-422E-B547-D43F5A3B3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2B8191D4-6FB0-422E-B547-D43F5A3B3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2B8191D4-6FB0-422E-B547-D43F5A3B33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2B8191D4-6FB0-422E-B547-D43F5A3B33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6792FDF-1CEE-4A2C-BE90-3E5DAC1A3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B6792FDF-1CEE-4A2C-BE90-3E5DAC1A3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B6792FDF-1CEE-4A2C-BE90-3E5DAC1A36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B6792FDF-1CEE-4A2C-BE90-3E5DAC1A36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CC10D3-5113-45C0-9100-E3CECE812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C3CC10D3-5113-45C0-9100-E3CECE812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C3CC10D3-5113-45C0-9100-E3CECE8125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C3CC10D3-5113-45C0-9100-E3CECE8125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80736E7-15CE-4F79-9019-106B2D0AE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F80736E7-15CE-4F79-9019-106B2D0AE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F80736E7-15CE-4F79-9019-106B2D0AE2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graphicEl>
                                              <a:dgm id="{F80736E7-15CE-4F79-9019-106B2D0AE2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B127C4F-8D7A-4397-B6F6-02BC6EF3F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5B127C4F-8D7A-4397-B6F6-02BC6EF3F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5B127C4F-8D7A-4397-B6F6-02BC6EF3F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graphicEl>
                                              <a:dgm id="{5B127C4F-8D7A-4397-B6F6-02BC6EF3F0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6104016-0C22-4A49-AB31-472974CF2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06104016-0C22-4A49-AB31-472974CF2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06104016-0C22-4A49-AB31-472974CF2A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graphicEl>
                                              <a:dgm id="{06104016-0C22-4A49-AB31-472974CF2A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84409CD-E61D-4858-B11A-FF4743DFE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D84409CD-E61D-4858-B11A-FF4743DFE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D84409CD-E61D-4858-B11A-FF4743DFE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>
                                            <p:graphicEl>
                                              <a:dgm id="{D84409CD-E61D-4858-B11A-FF4743DFE2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7C7219-7648-43C9-B800-5FE71D668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">
                                            <p:graphicEl>
                                              <a:dgm id="{537C7219-7648-43C9-B800-5FE71D668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">
                                            <p:graphicEl>
                                              <a:dgm id="{537C7219-7648-43C9-B800-5FE71D6685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537C7219-7648-43C9-B800-5FE71D6685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9FAA114-A3B9-4DD3-8758-3D3B41A33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>
                                            <p:graphicEl>
                                              <a:dgm id="{69FAA114-A3B9-4DD3-8758-3D3B41A33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>
                                            <p:graphicEl>
                                              <a:dgm id="{69FAA114-A3B9-4DD3-8758-3D3B41A337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>
                                            <p:graphicEl>
                                              <a:dgm id="{69FAA114-A3B9-4DD3-8758-3D3B41A337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7CC300-FA1E-40C8-9949-F1501FEE9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">
                                            <p:graphicEl>
                                              <a:dgm id="{317CC300-FA1E-40C8-9949-F1501FEE9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">
                                            <p:graphicEl>
                                              <a:dgm id="{317CC300-FA1E-40C8-9949-F1501FEE9C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">
                                            <p:graphicEl>
                                              <a:dgm id="{317CC300-FA1E-40C8-9949-F1501FEE9C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lvl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8283" y="5572141"/>
            <a:ext cx="2286319" cy="733527"/>
          </a:xfrm>
          <a:prstGeom prst="rect">
            <a:avLst/>
          </a:prstGeom>
        </p:spPr>
      </p:pic>
      <p:pic>
        <p:nvPicPr>
          <p:cNvPr id="8" name="Picture 7" descr="2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1412" y="1785927"/>
            <a:ext cx="1609950" cy="1943371"/>
          </a:xfrm>
          <a:prstGeom prst="rect">
            <a:avLst/>
          </a:prstGeom>
        </p:spPr>
      </p:pic>
      <p:pic>
        <p:nvPicPr>
          <p:cNvPr id="9" name="Picture 8" descr="2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09852" y="1571613"/>
            <a:ext cx="1914792" cy="1019317"/>
          </a:xfrm>
          <a:prstGeom prst="rect">
            <a:avLst/>
          </a:prstGeom>
        </p:spPr>
      </p:pic>
      <p:pic>
        <p:nvPicPr>
          <p:cNvPr id="10" name="Picture 9" descr="2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28536" y="1071547"/>
            <a:ext cx="1676634" cy="657317"/>
          </a:xfrm>
          <a:prstGeom prst="rect">
            <a:avLst/>
          </a:prstGeom>
        </p:spPr>
      </p:pic>
      <p:pic>
        <p:nvPicPr>
          <p:cNvPr id="11" name="Picture 10" descr="2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048" y="1500175"/>
            <a:ext cx="1971950" cy="781159"/>
          </a:xfrm>
          <a:prstGeom prst="rect">
            <a:avLst/>
          </a:prstGeom>
        </p:spPr>
      </p:pic>
      <p:pic>
        <p:nvPicPr>
          <p:cNvPr id="12" name="Picture 11" descr="2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24496" y="214290"/>
            <a:ext cx="2143424" cy="647790"/>
          </a:xfrm>
          <a:prstGeom prst="rect">
            <a:avLst/>
          </a:prstGeom>
        </p:spPr>
      </p:pic>
      <p:pic>
        <p:nvPicPr>
          <p:cNvPr id="13" name="Picture 12" descr="2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6988" y="837688"/>
            <a:ext cx="4151352" cy="3734321"/>
          </a:xfrm>
          <a:prstGeom prst="rect">
            <a:avLst/>
          </a:prstGeom>
        </p:spPr>
      </p:pic>
      <p:pic>
        <p:nvPicPr>
          <p:cNvPr id="15" name="Picture 14" descr="Untitle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015290" y="3929067"/>
            <a:ext cx="2531868" cy="2276793"/>
          </a:xfrm>
          <a:prstGeom prst="rect">
            <a:avLst/>
          </a:prstGeom>
        </p:spPr>
      </p:pic>
      <p:pic>
        <p:nvPicPr>
          <p:cNvPr id="7" name="Picture 6" descr="6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881158" y="4357695"/>
            <a:ext cx="2214578" cy="495369"/>
          </a:xfrm>
          <a:prstGeom prst="rect">
            <a:avLst/>
          </a:prstGeom>
        </p:spPr>
      </p:pic>
      <p:pic>
        <p:nvPicPr>
          <p:cNvPr id="16" name="Picture 15" descr="7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952596" y="5072074"/>
            <a:ext cx="2029108" cy="447738"/>
          </a:xfrm>
          <a:prstGeom prst="rect">
            <a:avLst/>
          </a:prstGeom>
        </p:spPr>
      </p:pic>
      <p:sp>
        <p:nvSpPr>
          <p:cNvPr id="17" name="Slide Number Placeholder 9"/>
          <p:cNvSpPr>
            <a:spLocks noGrp="1"/>
          </p:cNvSpPr>
          <p:nvPr/>
        </p:nvSpPr>
        <p:spPr>
          <a:xfrm>
            <a:off x="7467600" y="6467476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29</a:t>
            </a:r>
          </a:p>
        </p:txBody>
      </p:sp>
      <p:sp>
        <p:nvSpPr>
          <p:cNvPr id="18" name="Footer Placeholder 8"/>
          <p:cNvSpPr txBox="1">
            <a:spLocks/>
          </p:cNvSpPr>
          <p:nvPr/>
        </p:nvSpPr>
        <p:spPr bwMode="auto">
          <a:xfrm>
            <a:off x="1981200" y="6356351"/>
            <a:ext cx="656307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l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Basrah-College of Medicine-Physiology Department</a:t>
            </a:r>
            <a:endParaRPr lang="en-US" sz="1600" b="1" dirty="0">
              <a:solidFill>
                <a:srgbClr val="89898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ChangeArrowheads="1"/>
          </p:cNvSpPr>
          <p:nvPr/>
        </p:nvSpPr>
        <p:spPr bwMode="auto">
          <a:xfrm>
            <a:off x="341195" y="961879"/>
            <a:ext cx="11163868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en-US" sz="4000" dirty="0">
                <a:solidFill>
                  <a:schemeClr val="hlink"/>
                </a:solidFill>
                <a:latin typeface="Arial Rounded MT Bold" panose="020F0704030504030204" pitchFamily="34" charset="0"/>
                <a:cs typeface="+mj-cs"/>
              </a:rPr>
              <a:t>Functions of Muscle Spindle</a:t>
            </a:r>
          </a:p>
          <a:p>
            <a:pPr algn="l" rtl="0">
              <a:defRPr/>
            </a:pPr>
            <a:endParaRPr lang="en-US" sz="3200" dirty="0">
              <a:solidFill>
                <a:schemeClr val="hlink"/>
              </a:solidFill>
              <a:latin typeface="Arial Rounded MT Bold" panose="020F0704030504030204" pitchFamily="34" charset="0"/>
              <a:cs typeface="+mj-cs"/>
            </a:endParaRPr>
          </a:p>
          <a:p>
            <a:pPr algn="l" rtl="0">
              <a:defRPr/>
            </a:pPr>
            <a:r>
              <a:rPr lang="en-US" sz="2800" dirty="0">
                <a:latin typeface="Arial Rounded MT Bold" panose="020F0704030504030204" pitchFamily="34" charset="0"/>
                <a:cs typeface="+mj-cs"/>
              </a:rPr>
              <a:t>1- Keep CNS informed about muscle length &amp; rate or velocity of change in muscle length</a:t>
            </a:r>
          </a:p>
          <a:p>
            <a:pPr algn="l" rtl="0">
              <a:defRPr/>
            </a:pPr>
            <a:r>
              <a:rPr lang="en-US" sz="2800" dirty="0">
                <a:latin typeface="Arial Rounded MT Bold" panose="020F0704030504030204" pitchFamily="34" charset="0"/>
                <a:cs typeface="+mj-cs"/>
              </a:rPr>
              <a:t>2-Muscle spindle act to maintain muscle length against rupture</a:t>
            </a:r>
          </a:p>
          <a:p>
            <a:pPr marL="457200" indent="-457200" algn="l" rtl="0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latin typeface="Arial Rounded MT Bold" panose="020F0704030504030204" pitchFamily="34" charset="0"/>
                <a:cs typeface="+mj-cs"/>
              </a:rPr>
              <a:t>Muscle spindles monitor muscle length and prevent overstretching of the muscle</a:t>
            </a:r>
          </a:p>
          <a:p>
            <a:pPr algn="l" rtl="0">
              <a:defRPr/>
            </a:pPr>
            <a:r>
              <a:rPr lang="en-US" sz="2800" dirty="0">
                <a:latin typeface="Arial Rounded MT Bold" panose="020F0704030504030204" pitchFamily="34" charset="0"/>
                <a:cs typeface="+mj-cs"/>
              </a:rPr>
              <a:t>3- Damping function (Smoothing muscle contraction)</a:t>
            </a:r>
          </a:p>
        </p:txBody>
      </p:sp>
      <p:sp>
        <p:nvSpPr>
          <p:cNvPr id="5" name="Slide Number Placeholder 9"/>
          <p:cNvSpPr>
            <a:spLocks noGrp="1"/>
          </p:cNvSpPr>
          <p:nvPr/>
        </p:nvSpPr>
        <p:spPr>
          <a:xfrm>
            <a:off x="7467600" y="6467476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30</a:t>
            </a:r>
          </a:p>
        </p:txBody>
      </p:sp>
      <p:sp>
        <p:nvSpPr>
          <p:cNvPr id="6" name="Footer Placeholder 8"/>
          <p:cNvSpPr txBox="1">
            <a:spLocks/>
          </p:cNvSpPr>
          <p:nvPr/>
        </p:nvSpPr>
        <p:spPr bwMode="auto">
          <a:xfrm>
            <a:off x="1981200" y="6356351"/>
            <a:ext cx="656307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l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Basrah-College of Medicine-Physiology Department</a:t>
            </a:r>
            <a:endParaRPr lang="en-US" sz="1600" b="1" dirty="0">
              <a:solidFill>
                <a:srgbClr val="89898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28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28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28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28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28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673238" y="1272445"/>
            <a:ext cx="1058616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200" dirty="0">
                <a:latin typeface="Arial Rounded MT Bold" panose="020F0704030504030204" pitchFamily="34" charset="0"/>
              </a:rPr>
              <a:t>In a muscle spindle receptor, which type of muscle fiber is responsible for the dynamic response?</a:t>
            </a:r>
          </a:p>
          <a:p>
            <a:pPr algn="l" rtl="0"/>
            <a:endParaRPr lang="en-US" sz="3200" dirty="0">
              <a:latin typeface="Arial Rounded MT Bold" panose="020F0704030504030204" pitchFamily="34" charset="0"/>
            </a:endParaRPr>
          </a:p>
          <a:p>
            <a:pPr algn="l" rtl="0"/>
            <a:r>
              <a:rPr lang="en-US" sz="3200" dirty="0">
                <a:latin typeface="Arial Rounded MT Bold" panose="020F0704030504030204" pitchFamily="34" charset="0"/>
              </a:rPr>
              <a:t>A) Extrafusal muscle fiber</a:t>
            </a:r>
          </a:p>
          <a:p>
            <a:pPr algn="l" rtl="0"/>
            <a:r>
              <a:rPr lang="en-US" sz="3200" dirty="0">
                <a:latin typeface="Arial Rounded MT Bold" panose="020F0704030504030204" pitchFamily="34" charset="0"/>
              </a:rPr>
              <a:t>B) Smooth muscle fiber</a:t>
            </a:r>
          </a:p>
          <a:p>
            <a:pPr algn="l" rtl="0"/>
            <a:r>
              <a:rPr lang="en-US" sz="3200" dirty="0">
                <a:latin typeface="Arial Rounded MT Bold" panose="020F0704030504030204" pitchFamily="34" charset="0"/>
              </a:rPr>
              <a:t>C) Nuclear chain fiber</a:t>
            </a:r>
          </a:p>
          <a:p>
            <a:pPr algn="l" rtl="0"/>
            <a:r>
              <a:rPr lang="en-US" sz="3200" dirty="0">
                <a:latin typeface="Arial Rounded MT Bold" panose="020F0704030504030204" pitchFamily="34" charset="0"/>
              </a:rPr>
              <a:t>D) Nuclear bag fiber</a:t>
            </a:r>
          </a:p>
        </p:txBody>
      </p:sp>
      <p:sp>
        <p:nvSpPr>
          <p:cNvPr id="5" name="Slide Number Placeholder 9"/>
          <p:cNvSpPr>
            <a:spLocks noGrp="1"/>
          </p:cNvSpPr>
          <p:nvPr/>
        </p:nvSpPr>
        <p:spPr>
          <a:xfrm>
            <a:off x="7467600" y="6467476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31</a:t>
            </a:r>
          </a:p>
        </p:txBody>
      </p:sp>
      <p:sp>
        <p:nvSpPr>
          <p:cNvPr id="6" name="Footer Placeholder 8"/>
          <p:cNvSpPr txBox="1">
            <a:spLocks/>
          </p:cNvSpPr>
          <p:nvPr/>
        </p:nvSpPr>
        <p:spPr bwMode="auto">
          <a:xfrm>
            <a:off x="1981200" y="6356351"/>
            <a:ext cx="656307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l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Basrah-College of Medicine-Physiology Department</a:t>
            </a:r>
            <a:endParaRPr lang="en-US" sz="1600" b="1" dirty="0">
              <a:solidFill>
                <a:srgbClr val="89898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E422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0104 L 0.17327 0.010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87903" y="319538"/>
            <a:ext cx="8686800" cy="1877751"/>
          </a:xfrm>
        </p:spPr>
        <p:txBody>
          <a:bodyPr>
            <a:normAutofit/>
          </a:bodyPr>
          <a:lstStyle/>
          <a:p>
            <a:pPr algn="ctr" rtl="0" eaLnBrk="1" hangingPunct="1">
              <a:defRPr/>
            </a:pPr>
            <a:r>
              <a:rPr lang="en-GB" sz="5400" b="0" dirty="0">
                <a:solidFill>
                  <a:schemeClr val="hlink"/>
                </a:solidFill>
                <a:latin typeface="Arial Rounded MT Bold" panose="020F0704030504030204" pitchFamily="34" charset="0"/>
              </a:rPr>
              <a:t>Reciprocal inhibition</a:t>
            </a:r>
            <a:r>
              <a:rPr lang="en-GB" sz="5400" b="0" dirty="0">
                <a:solidFill>
                  <a:srgbClr val="3333CC"/>
                </a:solidFill>
                <a:latin typeface="Arial Rounded MT Bold" panose="020F0704030504030204" pitchFamily="34" charset="0"/>
              </a:rPr>
              <a:t> with Stretch Reflex </a:t>
            </a:r>
            <a:endParaRPr lang="en-US" sz="3600" dirty="0">
              <a:solidFill>
                <a:srgbClr val="3333CC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873458" y="2797791"/>
            <a:ext cx="10686196" cy="2241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3200" kern="0" dirty="0">
                <a:latin typeface="Arial Rounded MT Bold" panose="020F0704030504030204" pitchFamily="34" charset="0"/>
                <a:ea typeface="+mj-ea"/>
                <a:cs typeface="+mj-cs"/>
              </a:rPr>
              <a:t>Reflex contraction of an </a:t>
            </a:r>
            <a:r>
              <a:rPr lang="en-GB" sz="3200" kern="0" dirty="0">
                <a:solidFill>
                  <a:schemeClr val="hlink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agonistic</a:t>
            </a:r>
            <a:r>
              <a:rPr lang="en-GB" sz="3200" kern="0" dirty="0">
                <a:latin typeface="Arial Rounded MT Bold" panose="020F0704030504030204" pitchFamily="34" charset="0"/>
                <a:ea typeface="+mj-ea"/>
                <a:cs typeface="+mj-cs"/>
              </a:rPr>
              <a:t> muscle is accompanied by </a:t>
            </a:r>
            <a:r>
              <a:rPr lang="en-GB" sz="3200" kern="0" dirty="0">
                <a:solidFill>
                  <a:schemeClr val="hlink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inhibition</a:t>
            </a:r>
            <a:r>
              <a:rPr lang="en-GB" sz="3200" kern="0" dirty="0">
                <a:latin typeface="Arial Rounded MT Bold" panose="020F0704030504030204" pitchFamily="34" charset="0"/>
                <a:ea typeface="+mj-ea"/>
                <a:cs typeface="+mj-cs"/>
              </a:rPr>
              <a:t> of the </a:t>
            </a:r>
            <a:r>
              <a:rPr lang="en-GB" sz="3200" kern="0" dirty="0">
                <a:solidFill>
                  <a:schemeClr val="hlink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antagonistic </a:t>
            </a:r>
            <a:r>
              <a:rPr lang="ar-IQ" sz="3200" kern="0" dirty="0">
                <a:solidFill>
                  <a:schemeClr val="hlink"/>
                </a:solidFill>
                <a:latin typeface="Arial Rounded MT Bold" panose="020F0704030504030204" pitchFamily="34" charset="0"/>
                <a:ea typeface="+mj-ea"/>
                <a:cs typeface="+mj-cs"/>
              </a:rPr>
              <a:t> </a:t>
            </a:r>
            <a:r>
              <a:rPr lang="en-GB" sz="3200" kern="0" dirty="0">
                <a:latin typeface="Arial Rounded MT Bold" panose="020F0704030504030204" pitchFamily="34" charset="0"/>
                <a:ea typeface="+mj-ea"/>
                <a:cs typeface="+mj-cs"/>
              </a:rPr>
              <a:t>muscle ex: (contraction of biceps + inhibition of the triceps)</a:t>
            </a:r>
            <a:br>
              <a:rPr lang="en-GB" sz="3200" kern="0" dirty="0">
                <a:latin typeface="Arial Rounded MT Bold" panose="020F0704030504030204" pitchFamily="34" charset="0"/>
                <a:ea typeface="+mj-ea"/>
                <a:cs typeface="+mj-cs"/>
              </a:rPr>
            </a:br>
            <a:endParaRPr lang="en-US" sz="3200" kern="0" dirty="0">
              <a:latin typeface="Arial Rounded MT Bold" panose="020F0704030504030204" pitchFamily="34" charset="0"/>
              <a:ea typeface="+mj-ea"/>
              <a:cs typeface="+mj-cs"/>
            </a:endParaRPr>
          </a:p>
        </p:txBody>
      </p:sp>
      <p:sp>
        <p:nvSpPr>
          <p:cNvPr id="7" name="Slide Number Placeholder 9"/>
          <p:cNvSpPr>
            <a:spLocks noGrp="1"/>
          </p:cNvSpPr>
          <p:nvPr/>
        </p:nvSpPr>
        <p:spPr>
          <a:xfrm>
            <a:off x="7467600" y="6467476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32</a:t>
            </a:r>
          </a:p>
        </p:txBody>
      </p:sp>
      <p:sp>
        <p:nvSpPr>
          <p:cNvPr id="8" name="Footer Placeholder 8"/>
          <p:cNvSpPr txBox="1">
            <a:spLocks/>
          </p:cNvSpPr>
          <p:nvPr/>
        </p:nvSpPr>
        <p:spPr bwMode="auto">
          <a:xfrm>
            <a:off x="1981200" y="6356351"/>
            <a:ext cx="656307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l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Basrah-College of Medicine-Physiology Department</a:t>
            </a:r>
            <a:endParaRPr lang="en-US" sz="1600" b="1" dirty="0">
              <a:solidFill>
                <a:srgbClr val="89898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Antagonistic Muscles</a:t>
            </a:r>
          </a:p>
        </p:txBody>
      </p:sp>
      <p:pic>
        <p:nvPicPr>
          <p:cNvPr id="64519" name="Picture 7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38282" y="1571612"/>
            <a:ext cx="4463438" cy="4214842"/>
          </a:xfrm>
          <a:prstGeom prst="rect">
            <a:avLst/>
          </a:prstGeom>
          <a:noFill/>
        </p:spPr>
      </p:pic>
      <p:pic>
        <p:nvPicPr>
          <p:cNvPr id="6" name="صورة 5" descr="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38876" y="1498620"/>
            <a:ext cx="4148764" cy="4359272"/>
          </a:xfrm>
          <a:prstGeom prst="rect">
            <a:avLst/>
          </a:prstGeom>
        </p:spPr>
      </p:pic>
      <p:sp>
        <p:nvSpPr>
          <p:cNvPr id="8" name="Slide Number Placeholder 9"/>
          <p:cNvSpPr>
            <a:spLocks noGrp="1"/>
          </p:cNvSpPr>
          <p:nvPr/>
        </p:nvSpPr>
        <p:spPr>
          <a:xfrm>
            <a:off x="7467600" y="6467476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33</a:t>
            </a:r>
          </a:p>
        </p:txBody>
      </p:sp>
      <p:sp>
        <p:nvSpPr>
          <p:cNvPr id="9" name="Footer Placeholder 8"/>
          <p:cNvSpPr txBox="1">
            <a:spLocks/>
          </p:cNvSpPr>
          <p:nvPr/>
        </p:nvSpPr>
        <p:spPr bwMode="auto">
          <a:xfrm>
            <a:off x="1981200" y="6356351"/>
            <a:ext cx="656307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l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Basrah-College of Medicine-Physiology Department</a:t>
            </a:r>
            <a:endParaRPr lang="en-US" sz="1600" b="1" dirty="0">
              <a:solidFill>
                <a:srgbClr val="89898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990600"/>
            <a:ext cx="8229600" cy="48768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2700" dirty="0"/>
            </a:br>
            <a:br>
              <a:rPr lang="en-US" sz="3000" u="sng" dirty="0">
                <a:solidFill>
                  <a:srgbClr val="3333CC"/>
                </a:solidFill>
              </a:rPr>
            </a:br>
            <a:br>
              <a:rPr lang="en-US" sz="2300" dirty="0"/>
            </a:br>
            <a:endParaRPr lang="en-US" sz="2300" dirty="0"/>
          </a:p>
        </p:txBody>
      </p:sp>
      <p:sp>
        <p:nvSpPr>
          <p:cNvPr id="164867" name="Rectangle 3"/>
          <p:cNvSpPr>
            <a:spLocks noChangeArrowheads="1"/>
          </p:cNvSpPr>
          <p:nvPr/>
        </p:nvSpPr>
        <p:spPr bwMode="auto">
          <a:xfrm>
            <a:off x="532263" y="990599"/>
            <a:ext cx="10836322" cy="418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1" algn="l">
              <a:defRPr/>
            </a:pPr>
            <a:r>
              <a:rPr lang="en-GB" sz="3200" dirty="0">
                <a:latin typeface="Arial Rounded MT Bold" panose="020F0704030504030204" pitchFamily="34" charset="0"/>
                <a:cs typeface="Arial" charset="0"/>
              </a:rPr>
              <a:t>Impulses from stretched muscle&gt;&gt;&gt;&gt; Spinal </a:t>
            </a:r>
            <a:r>
              <a:rPr lang="en-GB" sz="3200" dirty="0" err="1">
                <a:latin typeface="Arial Rounded MT Bold" panose="020F0704030504030204" pitchFamily="34" charset="0"/>
                <a:cs typeface="Arial" charset="0"/>
              </a:rPr>
              <a:t>cor</a:t>
            </a:r>
            <a:r>
              <a:rPr lang="en-US" sz="3200" dirty="0">
                <a:latin typeface="Arial Rounded MT Bold" panose="020F0704030504030204" pitchFamily="34" charset="0"/>
                <a:cs typeface="Arial" charset="0"/>
              </a:rPr>
              <a:t>d </a:t>
            </a:r>
            <a:r>
              <a:rPr lang="en-GB" sz="3200" dirty="0">
                <a:latin typeface="Arial Rounded MT Bold" panose="020F0704030504030204" pitchFamily="34" charset="0"/>
                <a:cs typeface="Arial" charset="0"/>
              </a:rPr>
              <a:t>to cause:-</a:t>
            </a:r>
          </a:p>
          <a:p>
            <a:pPr lvl="1" algn="l">
              <a:defRPr/>
            </a:pPr>
            <a:r>
              <a:rPr lang="en-GB" sz="3200" dirty="0">
                <a:solidFill>
                  <a:schemeClr val="hlink"/>
                </a:solidFill>
                <a:latin typeface="Arial Rounded MT Bold" panose="020F0704030504030204" pitchFamily="34" charset="0"/>
                <a:cs typeface="Arial" charset="0"/>
              </a:rPr>
              <a:t>1-Stimulate</a:t>
            </a:r>
            <a:r>
              <a:rPr lang="en-GB" sz="3200" dirty="0">
                <a:latin typeface="Arial Rounded MT Bold" panose="020F0704030504030204" pitchFamily="34" charset="0"/>
                <a:cs typeface="Arial" charset="0"/>
              </a:rPr>
              <a:t> the motor neurons of the stimulated muscle</a:t>
            </a:r>
            <a:endParaRPr lang="ar-IQ" sz="3200" dirty="0">
              <a:latin typeface="Arial Rounded MT Bold" panose="020F0704030504030204" pitchFamily="34" charset="0"/>
              <a:cs typeface="Arial" charset="0"/>
            </a:endParaRPr>
          </a:p>
          <a:p>
            <a:pPr lvl="1" algn="l">
              <a:defRPr/>
            </a:pPr>
            <a:endParaRPr lang="en-GB" sz="3200" dirty="0">
              <a:latin typeface="Arial Rounded MT Bold" panose="020F0704030504030204" pitchFamily="34" charset="0"/>
              <a:cs typeface="Arial" charset="0"/>
            </a:endParaRPr>
          </a:p>
          <a:p>
            <a:pPr lvl="1" algn="l">
              <a:defRPr/>
            </a:pPr>
            <a:r>
              <a:rPr lang="en-GB" sz="3200" dirty="0">
                <a:solidFill>
                  <a:schemeClr val="hlink"/>
                </a:solidFill>
                <a:latin typeface="Arial Rounded MT Bold" panose="020F0704030504030204" pitchFamily="34" charset="0"/>
                <a:cs typeface="Arial" charset="0"/>
              </a:rPr>
              <a:t>2</a:t>
            </a:r>
            <a:r>
              <a:rPr lang="en-GB" sz="3200" dirty="0">
                <a:latin typeface="Arial Rounded MT Bold" panose="020F0704030504030204" pitchFamily="34" charset="0"/>
                <a:cs typeface="Arial" charset="0"/>
              </a:rPr>
              <a:t>- Send collaterals &gt;&gt;&gt;&gt; </a:t>
            </a:r>
            <a:r>
              <a:rPr lang="en-GB" sz="3200" dirty="0">
                <a:solidFill>
                  <a:schemeClr val="hlink"/>
                </a:solidFill>
                <a:latin typeface="Arial Rounded MT Bold" panose="020F0704030504030204" pitchFamily="34" charset="0"/>
                <a:cs typeface="Arial" charset="0"/>
              </a:rPr>
              <a:t>Inhibitory</a:t>
            </a:r>
            <a:r>
              <a:rPr lang="ar-IQ" sz="3200" dirty="0">
                <a:solidFill>
                  <a:schemeClr val="hlink"/>
                </a:solidFill>
                <a:latin typeface="Arial Rounded MT Bold" panose="020F0704030504030204" pitchFamily="34" charset="0"/>
                <a:cs typeface="Arial" charset="0"/>
              </a:rPr>
              <a:t> </a:t>
            </a:r>
            <a:r>
              <a:rPr lang="en-GB" sz="3200" dirty="0">
                <a:solidFill>
                  <a:schemeClr val="hlink"/>
                </a:solidFill>
                <a:latin typeface="Arial Rounded MT Bold" panose="020F0704030504030204" pitchFamily="34" charset="0"/>
                <a:cs typeface="Arial" charset="0"/>
              </a:rPr>
              <a:t>Interneurons</a:t>
            </a:r>
            <a:r>
              <a:rPr lang="en-GB" sz="3200" dirty="0">
                <a:latin typeface="Arial Rounded MT Bold" panose="020F0704030504030204" pitchFamily="34" charset="0"/>
                <a:cs typeface="Arial" charset="0"/>
              </a:rPr>
              <a:t>  synapse on the AHCs of the antagonistic muscle &amp; inhibit them</a:t>
            </a:r>
            <a:endParaRPr lang="en-US" sz="3200" dirty="0">
              <a:latin typeface="Arial Rounded MT Bold" panose="020F0704030504030204" pitchFamily="34" charset="0"/>
              <a:cs typeface="Arial" charset="0"/>
            </a:endParaRPr>
          </a:p>
        </p:txBody>
      </p:sp>
      <p:sp>
        <p:nvSpPr>
          <p:cNvPr id="6" name="Slide Number Placeholder 9"/>
          <p:cNvSpPr>
            <a:spLocks noGrp="1"/>
          </p:cNvSpPr>
          <p:nvPr/>
        </p:nvSpPr>
        <p:spPr>
          <a:xfrm>
            <a:off x="7467600" y="6467476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34</a:t>
            </a:r>
          </a:p>
        </p:txBody>
      </p:sp>
      <p:sp>
        <p:nvSpPr>
          <p:cNvPr id="7" name="Footer Placeholder 8"/>
          <p:cNvSpPr txBox="1">
            <a:spLocks/>
          </p:cNvSpPr>
          <p:nvPr/>
        </p:nvSpPr>
        <p:spPr bwMode="auto">
          <a:xfrm>
            <a:off x="1981200" y="6356351"/>
            <a:ext cx="656307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l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Basrah-College of Medicine-Physiology Department</a:t>
            </a:r>
            <a:endParaRPr lang="en-US" sz="1600" b="1" dirty="0">
              <a:solidFill>
                <a:srgbClr val="89898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4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4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build="p" bldLvl="2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8283" y="5572141"/>
            <a:ext cx="2286319" cy="733527"/>
          </a:xfrm>
          <a:prstGeom prst="rect">
            <a:avLst/>
          </a:prstGeom>
        </p:spPr>
      </p:pic>
      <p:pic>
        <p:nvPicPr>
          <p:cNvPr id="8" name="Picture 7" descr="2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1412" y="1785927"/>
            <a:ext cx="1609950" cy="1943371"/>
          </a:xfrm>
          <a:prstGeom prst="rect">
            <a:avLst/>
          </a:prstGeom>
        </p:spPr>
      </p:pic>
      <p:pic>
        <p:nvPicPr>
          <p:cNvPr id="9" name="Picture 8" descr="2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09852" y="1571613"/>
            <a:ext cx="1914792" cy="1019317"/>
          </a:xfrm>
          <a:prstGeom prst="rect">
            <a:avLst/>
          </a:prstGeom>
        </p:spPr>
      </p:pic>
      <p:pic>
        <p:nvPicPr>
          <p:cNvPr id="10" name="Picture 9" descr="2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28536" y="1071547"/>
            <a:ext cx="1676634" cy="657317"/>
          </a:xfrm>
          <a:prstGeom prst="rect">
            <a:avLst/>
          </a:prstGeom>
        </p:spPr>
      </p:pic>
      <p:pic>
        <p:nvPicPr>
          <p:cNvPr id="11" name="Picture 10" descr="2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943048" y="1500175"/>
            <a:ext cx="1971950" cy="781159"/>
          </a:xfrm>
          <a:prstGeom prst="rect">
            <a:avLst/>
          </a:prstGeom>
        </p:spPr>
      </p:pic>
      <p:pic>
        <p:nvPicPr>
          <p:cNvPr id="12" name="Picture 11" descr="23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24496" y="214290"/>
            <a:ext cx="2143424" cy="647790"/>
          </a:xfrm>
          <a:prstGeom prst="rect">
            <a:avLst/>
          </a:prstGeom>
        </p:spPr>
      </p:pic>
      <p:pic>
        <p:nvPicPr>
          <p:cNvPr id="13" name="Picture 12" descr="2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86988" y="837688"/>
            <a:ext cx="4151352" cy="3734321"/>
          </a:xfrm>
          <a:prstGeom prst="rect">
            <a:avLst/>
          </a:prstGeom>
        </p:spPr>
      </p:pic>
      <p:pic>
        <p:nvPicPr>
          <p:cNvPr id="14" name="Picture 13" descr="27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96000" y="837688"/>
            <a:ext cx="4153480" cy="3734321"/>
          </a:xfrm>
          <a:prstGeom prst="rect">
            <a:avLst/>
          </a:prstGeom>
        </p:spPr>
      </p:pic>
      <p:pic>
        <p:nvPicPr>
          <p:cNvPr id="15" name="Picture 14" descr="Untitled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015290" y="3929067"/>
            <a:ext cx="2531868" cy="2276793"/>
          </a:xfrm>
          <a:prstGeom prst="rect">
            <a:avLst/>
          </a:prstGeom>
        </p:spPr>
      </p:pic>
      <p:pic>
        <p:nvPicPr>
          <p:cNvPr id="7" name="Picture 6" descr="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881158" y="4357695"/>
            <a:ext cx="2214578" cy="495369"/>
          </a:xfrm>
          <a:prstGeom prst="rect">
            <a:avLst/>
          </a:prstGeom>
        </p:spPr>
      </p:pic>
      <p:pic>
        <p:nvPicPr>
          <p:cNvPr id="16" name="Picture 15" descr="7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952596" y="5072074"/>
            <a:ext cx="2029108" cy="447738"/>
          </a:xfrm>
          <a:prstGeom prst="rect">
            <a:avLst/>
          </a:prstGeom>
        </p:spPr>
      </p:pic>
      <p:pic>
        <p:nvPicPr>
          <p:cNvPr id="4" name="Content Placeholder 3" descr="12.png"/>
          <p:cNvPicPr>
            <a:picLocks noGrp="1" noChangeAspect="1"/>
          </p:cNvPicPr>
          <p:nvPr>
            <p:ph idx="1"/>
          </p:nvPr>
        </p:nvPicPr>
        <p:blipFill>
          <a:blip r:embed="rId14" cstate="print"/>
          <a:stretch>
            <a:fillRect/>
          </a:stretch>
        </p:blipFill>
        <p:spPr>
          <a:xfrm>
            <a:off x="7953388" y="5429264"/>
            <a:ext cx="2067214" cy="857370"/>
          </a:xfrm>
        </p:spPr>
      </p:pic>
      <p:pic>
        <p:nvPicPr>
          <p:cNvPr id="17" name="Picture 16" descr="11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8024826" y="4857761"/>
            <a:ext cx="1905266" cy="438211"/>
          </a:xfrm>
          <a:prstGeom prst="rect">
            <a:avLst/>
          </a:prstGeom>
        </p:spPr>
      </p:pic>
      <p:pic>
        <p:nvPicPr>
          <p:cNvPr id="18" name="Picture 17" descr="9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7453322" y="4143381"/>
            <a:ext cx="2715004" cy="485843"/>
          </a:xfrm>
          <a:prstGeom prst="rect">
            <a:avLst/>
          </a:prstGeom>
        </p:spPr>
      </p:pic>
      <p:sp>
        <p:nvSpPr>
          <p:cNvPr id="21" name="Slide Number Placeholder 9"/>
          <p:cNvSpPr>
            <a:spLocks noGrp="1"/>
          </p:cNvSpPr>
          <p:nvPr/>
        </p:nvSpPr>
        <p:spPr>
          <a:xfrm>
            <a:off x="7467600" y="6467476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35</a:t>
            </a:r>
          </a:p>
        </p:txBody>
      </p:sp>
      <p:sp>
        <p:nvSpPr>
          <p:cNvPr id="22" name="Footer Placeholder 8"/>
          <p:cNvSpPr txBox="1">
            <a:spLocks/>
          </p:cNvSpPr>
          <p:nvPr/>
        </p:nvSpPr>
        <p:spPr bwMode="auto">
          <a:xfrm>
            <a:off x="1981200" y="6356351"/>
            <a:ext cx="656307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l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Basrah-College of Medicine-Physiology Department</a:t>
            </a:r>
            <a:endParaRPr lang="en-US" sz="1600" b="1" dirty="0">
              <a:solidFill>
                <a:srgbClr val="89898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9961" y="1102294"/>
            <a:ext cx="10515600" cy="4351338"/>
          </a:xfrm>
        </p:spPr>
        <p:txBody>
          <a:bodyPr/>
          <a:lstStyle/>
          <a:p>
            <a:pPr algn="l" rtl="0">
              <a:buNone/>
            </a:pPr>
            <a:r>
              <a:rPr lang="en-US" sz="3600" b="1" dirty="0">
                <a:solidFill>
                  <a:srgbClr val="CC3300"/>
                </a:solidFill>
                <a:latin typeface="Arial Rounded MT Bold" panose="020F0704030504030204" pitchFamily="34" charset="0"/>
              </a:rPr>
              <a:t>Stretch of an innervated muscle evokes :</a:t>
            </a:r>
          </a:p>
          <a:p>
            <a:pPr algn="l" rtl="0">
              <a:buNone/>
            </a:pPr>
            <a:endParaRPr lang="en-US" dirty="0">
              <a:latin typeface="Arial Rounded MT Bold" panose="020F0704030504030204" pitchFamily="34" charset="0"/>
            </a:endParaRPr>
          </a:p>
          <a:p>
            <a:pPr algn="l" rtl="0">
              <a:buNone/>
            </a:pPr>
            <a:r>
              <a:rPr lang="en-US" dirty="0">
                <a:latin typeface="Arial Rounded MT Bold" panose="020F0704030504030204" pitchFamily="34" charset="0"/>
              </a:rPr>
              <a:t> A- contraction of its spindles</a:t>
            </a:r>
          </a:p>
          <a:p>
            <a:pPr algn="l" rtl="0">
              <a:buNone/>
            </a:pPr>
            <a:r>
              <a:rPr lang="en-US" dirty="0">
                <a:latin typeface="Arial Rounded MT Bold" panose="020F0704030504030204" pitchFamily="34" charset="0"/>
              </a:rPr>
              <a:t> B- contraction of its extrafusal fibers</a:t>
            </a:r>
          </a:p>
          <a:p>
            <a:pPr algn="l" rtl="0">
              <a:buNone/>
            </a:pPr>
            <a:r>
              <a:rPr lang="en-US" dirty="0">
                <a:latin typeface="Arial Rounded MT Bold" panose="020F0704030504030204" pitchFamily="34" charset="0"/>
              </a:rPr>
              <a:t> C- contraction of antagonistic muscles</a:t>
            </a:r>
          </a:p>
          <a:p>
            <a:pPr algn="l" rtl="0">
              <a:buNone/>
            </a:pPr>
            <a:r>
              <a:rPr lang="en-US" dirty="0">
                <a:latin typeface="Arial Rounded MT Bold" panose="020F0704030504030204" pitchFamily="34" charset="0"/>
              </a:rPr>
              <a:t> D- relaxation of synergistic muscles</a:t>
            </a:r>
            <a:endParaRPr lang="ar-IQ" dirty="0">
              <a:latin typeface="Arial Rounded MT Bold" panose="020F0704030504030204" pitchFamily="34" charset="0"/>
            </a:endParaRPr>
          </a:p>
        </p:txBody>
      </p:sp>
      <p:sp>
        <p:nvSpPr>
          <p:cNvPr id="6" name="Slide Number Placeholder 9"/>
          <p:cNvSpPr>
            <a:spLocks noGrp="1"/>
          </p:cNvSpPr>
          <p:nvPr/>
        </p:nvSpPr>
        <p:spPr>
          <a:xfrm>
            <a:off x="7467600" y="6467476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36</a:t>
            </a:r>
          </a:p>
        </p:txBody>
      </p:sp>
      <p:sp>
        <p:nvSpPr>
          <p:cNvPr id="7" name="Footer Placeholder 8"/>
          <p:cNvSpPr txBox="1">
            <a:spLocks/>
          </p:cNvSpPr>
          <p:nvPr/>
        </p:nvSpPr>
        <p:spPr bwMode="auto">
          <a:xfrm>
            <a:off x="1981200" y="6356351"/>
            <a:ext cx="656307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1" anchor="ctr"/>
          <a:lstStyle>
            <a:defPPr>
              <a:defRPr lang="ar-SA"/>
            </a:defPPr>
            <a:lvl1pPr marL="0" algn="l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r" defTabSz="914400" rtl="1" eaLnBrk="0" fontAlgn="base" latinLnBrk="0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1600" b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Basrah-College of Medicine-Physiology Department</a:t>
            </a:r>
            <a:endParaRPr lang="en-US" sz="1600" b="1" dirty="0">
              <a:solidFill>
                <a:srgbClr val="898989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ar-IQ" dirty="0"/>
          </a:p>
        </p:txBody>
      </p:sp>
      <p:sp>
        <p:nvSpPr>
          <p:cNvPr id="23" name="Oval 22"/>
          <p:cNvSpPr/>
          <p:nvPr/>
        </p:nvSpPr>
        <p:spPr bwMode="auto">
          <a:xfrm>
            <a:off x="4595802" y="357166"/>
            <a:ext cx="2857520" cy="135732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IQ" sz="24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717779" y="601975"/>
            <a:ext cx="2630848" cy="80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100" b="1" dirty="0">
                <a:latin typeface="Arial Rounded MT Bold" panose="020F0704030504030204" pitchFamily="34" charset="0"/>
              </a:rPr>
              <a:t>Polysynaptic</a:t>
            </a:r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8863861"/>
              </p:ext>
            </p:extLst>
          </p:nvPr>
        </p:nvGraphicFramePr>
        <p:xfrm>
          <a:off x="2464813" y="2634018"/>
          <a:ext cx="7839247" cy="3029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Footer Placeholder 8"/>
          <p:cNvSpPr>
            <a:spLocks noGrp="1"/>
          </p:cNvSpPr>
          <p:nvPr/>
        </p:nvSpPr>
        <p:spPr bwMode="auto">
          <a:xfrm>
            <a:off x="228600" y="6396217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9" name="Slide Number Placeholder 9"/>
          <p:cNvSpPr>
            <a:spLocks noGrp="1"/>
          </p:cNvSpPr>
          <p:nvPr/>
        </p:nvSpPr>
        <p:spPr>
          <a:xfrm>
            <a:off x="9828663" y="6396217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37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5867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47392" y="153400"/>
            <a:ext cx="9763582" cy="1143000"/>
          </a:xfrm>
        </p:spPr>
        <p:txBody>
          <a:bodyPr>
            <a:normAutofit fontScale="90000"/>
          </a:bodyPr>
          <a:lstStyle/>
          <a:p>
            <a:r>
              <a:rPr lang="en-GB" altLang="en-US" sz="4000" b="1" dirty="0">
                <a:solidFill>
                  <a:srgbClr val="A50021"/>
                </a:solidFill>
                <a:latin typeface="Arial Rounded MT Bold" panose="020F0704030504030204" pitchFamily="34" charset="0"/>
              </a:rPr>
              <a:t>Inverse stretch reflex (Golgi Tendon Reflex)</a:t>
            </a:r>
            <a:br>
              <a:rPr lang="en-GB" altLang="en-US" sz="4000" b="1" dirty="0">
                <a:solidFill>
                  <a:srgbClr val="A50021"/>
                </a:solidFill>
                <a:latin typeface="Arial Rounded MT Bold" panose="020F0704030504030204" pitchFamily="34" charset="0"/>
              </a:rPr>
            </a:br>
            <a:endParaRPr lang="ar-IQ" sz="3200" dirty="0">
              <a:latin typeface="Arial Rounded MT Bold" panose="020F0704030504030204" pitchFamily="34" charset="0"/>
            </a:endParaRPr>
          </a:p>
        </p:txBody>
      </p:sp>
      <p:sp>
        <p:nvSpPr>
          <p:cNvPr id="4" name="دائري 3"/>
          <p:cNvSpPr/>
          <p:nvPr/>
        </p:nvSpPr>
        <p:spPr>
          <a:xfrm rot="18815978">
            <a:off x="2051926" y="594065"/>
            <a:ext cx="1256308" cy="1404670"/>
          </a:xfrm>
          <a:prstGeom prst="pi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solidFill>
                <a:schemeClr val="tx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034484" y="1214423"/>
            <a:ext cx="142876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latin typeface="Arial Rounded MT Bold" panose="020F0704030504030204" pitchFamily="34" charset="0"/>
              </a:rPr>
              <a:t>Receptor</a:t>
            </a:r>
            <a:endParaRPr lang="ar-IQ" sz="2000" dirty="0">
              <a:latin typeface="Arial Rounded MT Bold" panose="020F0704030504030204" pitchFamily="34" charset="0"/>
            </a:endParaRPr>
          </a:p>
        </p:txBody>
      </p:sp>
      <p:sp>
        <p:nvSpPr>
          <p:cNvPr id="6" name="سهم إلى اليمين 5"/>
          <p:cNvSpPr/>
          <p:nvPr/>
        </p:nvSpPr>
        <p:spPr>
          <a:xfrm>
            <a:off x="1881158" y="2000240"/>
            <a:ext cx="1643074" cy="92869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latin typeface="Arial Rounded MT Bold" panose="020F0704030504030204" pitchFamily="34" charset="0"/>
            </a:endParaRPr>
          </a:p>
        </p:txBody>
      </p:sp>
      <p:sp>
        <p:nvSpPr>
          <p:cNvPr id="7" name="شكل بيضاوي 6"/>
          <p:cNvSpPr/>
          <p:nvPr/>
        </p:nvSpPr>
        <p:spPr>
          <a:xfrm>
            <a:off x="2024034" y="3000372"/>
            <a:ext cx="1428760" cy="12144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latin typeface="Arial Rounded MT Bold" panose="020F0704030504030204" pitchFamily="34" charset="0"/>
            </a:endParaRPr>
          </a:p>
        </p:txBody>
      </p:sp>
      <p:sp>
        <p:nvSpPr>
          <p:cNvPr id="11" name="انفجار 2 10"/>
          <p:cNvSpPr/>
          <p:nvPr/>
        </p:nvSpPr>
        <p:spPr>
          <a:xfrm>
            <a:off x="1952596" y="5072074"/>
            <a:ext cx="1643074" cy="1785926"/>
          </a:xfrm>
          <a:prstGeom prst="irregularSeal2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latin typeface="Arial Rounded MT Bold" panose="020F0704030504030204" pitchFamily="34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881158" y="2214555"/>
            <a:ext cx="150019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Afferent</a:t>
            </a:r>
            <a:endParaRPr lang="ar-IQ" sz="2400" dirty="0">
              <a:latin typeface="Arial Rounded MT Bold" panose="020F0704030504030204" pitchFamily="34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1952596" y="3351167"/>
            <a:ext cx="157163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>
                <a:latin typeface="Arial Rounded MT Bold" panose="020F0704030504030204" pitchFamily="34" charset="0"/>
              </a:rPr>
              <a:t>Integrating center</a:t>
            </a:r>
            <a:endParaRPr lang="ar-IQ" sz="2000" dirty="0">
              <a:latin typeface="Arial Rounded MT Bold" panose="020F0704030504030204" pitchFamily="34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 rot="18776709">
            <a:off x="1987860" y="5756720"/>
            <a:ext cx="14287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Effector</a:t>
            </a:r>
            <a:endParaRPr lang="ar-IQ" sz="2400" dirty="0">
              <a:latin typeface="Arial Rounded MT Bold" panose="020F0704030504030204" pitchFamily="34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1956650" y="4357695"/>
            <a:ext cx="171451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latin typeface="Arial Rounded MT Bold" panose="020F0704030504030204" pitchFamily="34" charset="0"/>
              </a:rPr>
              <a:t>Efferent</a:t>
            </a:r>
            <a:endParaRPr lang="ar-IQ" sz="2400" dirty="0">
              <a:latin typeface="Arial Rounded MT Bold" panose="020F0704030504030204" pitchFamily="34" charset="0"/>
            </a:endParaRPr>
          </a:p>
        </p:txBody>
      </p:sp>
      <p:sp>
        <p:nvSpPr>
          <p:cNvPr id="19" name="سهم إلى اليمين 18"/>
          <p:cNvSpPr/>
          <p:nvPr/>
        </p:nvSpPr>
        <p:spPr>
          <a:xfrm rot="10800000">
            <a:off x="1809720" y="4143380"/>
            <a:ext cx="1643074" cy="928694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>
              <a:latin typeface="Arial Rounded MT Bold" panose="020F0704030504030204" pitchFamily="34" charset="0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5953124" y="3375264"/>
            <a:ext cx="27146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  <a:buClr>
                <a:schemeClr val="hlink"/>
              </a:buClr>
              <a:buSzPct val="80000"/>
              <a:defRPr/>
            </a:pPr>
            <a:r>
              <a:rPr lang="en-US" sz="2800" b="1" dirty="0">
                <a:latin typeface="Arial Rounded MT Bold" panose="020F0704030504030204" pitchFamily="34" charset="0"/>
                <a:cs typeface="Arial" charset="0"/>
              </a:rPr>
              <a:t>Spinal cord</a:t>
            </a:r>
          </a:p>
        </p:txBody>
      </p:sp>
      <p:sp>
        <p:nvSpPr>
          <p:cNvPr id="22" name="مستطيل 21"/>
          <p:cNvSpPr/>
          <p:nvPr/>
        </p:nvSpPr>
        <p:spPr>
          <a:xfrm>
            <a:off x="4595803" y="2150368"/>
            <a:ext cx="51038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>
              <a:spcBef>
                <a:spcPct val="50000"/>
              </a:spcBef>
              <a:buClr>
                <a:schemeClr val="hlink"/>
              </a:buClr>
              <a:buSzPct val="80000"/>
              <a:defRPr/>
            </a:pPr>
            <a:r>
              <a:rPr lang="en-GB" altLang="en-US" sz="2800" b="1" dirty="0">
                <a:latin typeface="Arial Rounded MT Bold" panose="020F0704030504030204" pitchFamily="34" charset="0"/>
              </a:rPr>
              <a:t>Type </a:t>
            </a:r>
            <a:r>
              <a:rPr lang="en-GB" altLang="en-US" sz="2800" b="1" dirty="0" err="1">
                <a:latin typeface="Arial Rounded MT Bold" panose="020F0704030504030204" pitchFamily="34" charset="0"/>
              </a:rPr>
              <a:t>Ib</a:t>
            </a:r>
            <a:r>
              <a:rPr lang="en-GB" altLang="en-US" sz="2800" b="1" dirty="0">
                <a:latin typeface="Arial Rounded MT Bold" panose="020F0704030504030204" pitchFamily="34" charset="0"/>
              </a:rPr>
              <a:t> sensory nerve fibres</a:t>
            </a:r>
            <a:endParaRPr lang="en-US" sz="2800" b="1" dirty="0">
              <a:latin typeface="Arial Rounded MT Bold" panose="020F0704030504030204" pitchFamily="34" charset="0"/>
              <a:cs typeface="Arial" charset="0"/>
            </a:endParaRPr>
          </a:p>
        </p:txBody>
      </p:sp>
      <p:sp>
        <p:nvSpPr>
          <p:cNvPr id="23" name="مستطيل 22"/>
          <p:cNvSpPr/>
          <p:nvPr/>
        </p:nvSpPr>
        <p:spPr>
          <a:xfrm>
            <a:off x="4381488" y="4286256"/>
            <a:ext cx="6929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b="1" dirty="0">
                <a:latin typeface="Arial Rounded MT Bold" panose="020F0704030504030204" pitchFamily="34" charset="0"/>
                <a:cs typeface="Arial" charset="0"/>
              </a:rPr>
              <a:t>Motor nerve (alpha fibers)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6096000" y="5572140"/>
            <a:ext cx="17145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  <a:buClr>
                <a:schemeClr val="hlink"/>
              </a:buClr>
              <a:buSzPct val="80000"/>
              <a:defRPr/>
            </a:pPr>
            <a:r>
              <a:rPr lang="en-US" sz="2800" b="1" dirty="0">
                <a:latin typeface="Arial Rounded MT Bold" panose="020F0704030504030204" pitchFamily="34" charset="0"/>
                <a:cs typeface="Arial" charset="0"/>
              </a:rPr>
              <a:t>Muscle</a:t>
            </a:r>
          </a:p>
        </p:txBody>
      </p:sp>
      <p:sp>
        <p:nvSpPr>
          <p:cNvPr id="17" name="مستطيل 16"/>
          <p:cNvSpPr/>
          <p:nvPr/>
        </p:nvSpPr>
        <p:spPr>
          <a:xfrm>
            <a:off x="5381619" y="1000109"/>
            <a:ext cx="36804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  <a:buClr>
                <a:schemeClr val="hlink"/>
              </a:buClr>
              <a:buSzPct val="80000"/>
              <a:defRPr/>
            </a:pPr>
            <a:r>
              <a:rPr lang="en-US" sz="2800" b="1" dirty="0">
                <a:latin typeface="Arial Rounded MT Bold" panose="020F0704030504030204" pitchFamily="34" charset="0"/>
              </a:rPr>
              <a:t>Golgi tendon organs</a:t>
            </a:r>
            <a:br>
              <a:rPr lang="ar-IQ" sz="2800" dirty="0">
                <a:latin typeface="Arial Rounded MT Bold" panose="020F0704030504030204" pitchFamily="34" charset="0"/>
              </a:rPr>
            </a:br>
            <a:endParaRPr lang="en-US" sz="2800" b="1" dirty="0">
              <a:latin typeface="Arial Rounded MT Bold" panose="020F0704030504030204" pitchFamily="34" charset="0"/>
              <a:cs typeface="Arial" charset="0"/>
            </a:endParaRPr>
          </a:p>
        </p:txBody>
      </p:sp>
      <p:sp>
        <p:nvSpPr>
          <p:cNvPr id="27" name="Footer Placeholder 8"/>
          <p:cNvSpPr>
            <a:spLocks noGrp="1"/>
          </p:cNvSpPr>
          <p:nvPr/>
        </p:nvSpPr>
        <p:spPr bwMode="auto">
          <a:xfrm>
            <a:off x="4595803" y="6383337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26" name="Slide Number Placeholder 9"/>
          <p:cNvSpPr>
            <a:spLocks noGrp="1"/>
          </p:cNvSpPr>
          <p:nvPr/>
        </p:nvSpPr>
        <p:spPr>
          <a:xfrm>
            <a:off x="9842310" y="6467476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solidFill>
                  <a:schemeClr val="tx1">
                    <a:tint val="75000"/>
                  </a:schemeClr>
                </a:solidFill>
                <a:latin typeface="Arial Rounded MT Bold" panose="020F0704030504030204" pitchFamily="34" charset="0"/>
                <a:cs typeface="Arial" charset="0"/>
              </a:rPr>
              <a:t>38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Rounded MT Bold" panose="020F070403050403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15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/>
      <p:bldP spid="6" grpId="0" animBg="1"/>
      <p:bldP spid="7" grpId="0" animBg="1"/>
      <p:bldP spid="11" grpId="0" animBg="1"/>
      <p:bldP spid="11" grpId="1" animBg="1"/>
      <p:bldP spid="11" grpId="2" animBg="1"/>
      <p:bldP spid="13" grpId="0" build="allAtOnce"/>
      <p:bldP spid="14" grpId="0" build="allAtOnce"/>
      <p:bldP spid="16" grpId="0" build="allAtOnce"/>
      <p:bldP spid="18" grpId="0" build="allAtOnce"/>
      <p:bldP spid="19" grpId="0" animBg="1"/>
      <p:bldP spid="21" grpId="0" build="allAtOnce"/>
      <p:bldP spid="22" grpId="0" build="allAtOnce"/>
      <p:bldP spid="23" grpId="0" build="p"/>
      <p:bldP spid="24" grpId="0" build="allAtOnce"/>
      <p:bldP spid="17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58" y="450376"/>
            <a:ext cx="8938597" cy="5964072"/>
          </a:xfrm>
        </p:spPr>
      </p:pic>
    </p:spTree>
    <p:extLst>
      <p:ext uri="{BB962C8B-B14F-4D97-AF65-F5344CB8AC3E}">
        <p14:creationId xmlns:p14="http://schemas.microsoft.com/office/powerpoint/2010/main" val="8503562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6" name="Rectangle 6"/>
          <p:cNvSpPr>
            <a:spLocks noGrp="1" noChangeArrowheads="1"/>
          </p:cNvSpPr>
          <p:nvPr>
            <p:ph type="title"/>
          </p:nvPr>
        </p:nvSpPr>
        <p:spPr>
          <a:xfrm>
            <a:off x="1111876" y="524592"/>
            <a:ext cx="935834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300" dirty="0">
                <a:solidFill>
                  <a:srgbClr val="CC3300"/>
                </a:solidFill>
                <a:latin typeface="Arial Rounded MT Bold" panose="020F0704030504030204" pitchFamily="34" charset="0"/>
                <a:cs typeface="Times" panose="02020603050405020304" pitchFamily="18" charset="0"/>
              </a:rPr>
              <a:t>Golgi Tendon Organs</a:t>
            </a:r>
            <a:br>
              <a:rPr lang="ar-IQ" dirty="0">
                <a:solidFill>
                  <a:srgbClr val="CC3300"/>
                </a:solidFill>
                <a:latin typeface="Arial Rounded MT Bold" panose="020F0704030504030204" pitchFamily="34" charset="0"/>
              </a:rPr>
            </a:br>
            <a:endParaRPr lang="en-US" dirty="0">
              <a:solidFill>
                <a:srgbClr val="CC33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1927" name="Rectangle 7"/>
          <p:cNvSpPr>
            <a:spLocks noGrp="1" noChangeArrowheads="1"/>
          </p:cNvSpPr>
          <p:nvPr>
            <p:ph idx="1"/>
          </p:nvPr>
        </p:nvSpPr>
        <p:spPr>
          <a:xfrm>
            <a:off x="573207" y="1815102"/>
            <a:ext cx="11000094" cy="17351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>
                <a:latin typeface="Arial Rounded MT Bold" panose="020F0704030504030204" pitchFamily="34" charset="0"/>
                <a:ea typeface="+mj-ea"/>
                <a:cs typeface="Times" panose="02020603050405020304" pitchFamily="18" charset="0"/>
              </a:rPr>
              <a:t>Golgi Tendon Organs </a:t>
            </a:r>
            <a:r>
              <a:rPr lang="en-US" sz="3200" dirty="0">
                <a:latin typeface="Arial Rounded MT Bold" panose="020F0704030504030204" pitchFamily="34" charset="0"/>
                <a:cs typeface="Times" panose="02020603050405020304" pitchFamily="18" charset="0"/>
              </a:rPr>
              <a:t>are sensory receptors in muscle that respond to tension changes in the muscle and attempt to prevent injury from excessively strong contractions</a:t>
            </a:r>
          </a:p>
        </p:txBody>
      </p:sp>
      <p:sp>
        <p:nvSpPr>
          <p:cNvPr id="6" name="Footer Placeholder 8"/>
          <p:cNvSpPr>
            <a:spLocks noGrp="1"/>
          </p:cNvSpPr>
          <p:nvPr/>
        </p:nvSpPr>
        <p:spPr bwMode="auto">
          <a:xfrm>
            <a:off x="228600" y="6383338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8" name="Slide Number Placeholder 9"/>
          <p:cNvSpPr>
            <a:spLocks noGrp="1"/>
          </p:cNvSpPr>
          <p:nvPr/>
        </p:nvSpPr>
        <p:spPr>
          <a:xfrm>
            <a:off x="7467600" y="6467476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4246800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1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7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Rounded MT Bold" panose="020F0704030504030204" pitchFamily="34" charset="0"/>
              </a:rPr>
              <a:t>Golgi Tendon Organs</a:t>
            </a:r>
          </a:p>
        </p:txBody>
      </p:sp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2" cstate="print"/>
          <a:srcRect t="24" r="1999" b="4761"/>
          <a:stretch>
            <a:fillRect/>
          </a:stretch>
        </p:blipFill>
        <p:spPr bwMode="auto">
          <a:xfrm>
            <a:off x="3749675" y="1295400"/>
            <a:ext cx="4692650" cy="5105400"/>
          </a:xfrm>
          <a:prstGeom prst="rect">
            <a:avLst/>
          </a:prstGeom>
          <a:noFill/>
        </p:spPr>
      </p:pic>
      <p:sp>
        <p:nvSpPr>
          <p:cNvPr id="6" name="Footer Placeholder 8"/>
          <p:cNvSpPr>
            <a:spLocks noGrp="1"/>
          </p:cNvSpPr>
          <p:nvPr/>
        </p:nvSpPr>
        <p:spPr bwMode="auto">
          <a:xfrm>
            <a:off x="228600" y="6383338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7" name="Slide Number Placeholder 9"/>
          <p:cNvSpPr>
            <a:spLocks noGrp="1"/>
          </p:cNvSpPr>
          <p:nvPr/>
        </p:nvSpPr>
        <p:spPr>
          <a:xfrm>
            <a:off x="7467600" y="6467476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1224636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b="10399"/>
          <a:stretch/>
        </p:blipFill>
        <p:spPr>
          <a:xfrm>
            <a:off x="2095472" y="222063"/>
            <a:ext cx="7410374" cy="6055910"/>
          </a:xfrm>
        </p:spPr>
      </p:pic>
      <p:sp>
        <p:nvSpPr>
          <p:cNvPr id="6" name="Footer Placeholder 8"/>
          <p:cNvSpPr>
            <a:spLocks noGrp="1"/>
          </p:cNvSpPr>
          <p:nvPr/>
        </p:nvSpPr>
        <p:spPr bwMode="auto">
          <a:xfrm>
            <a:off x="228600" y="6383338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7" name="Slide Number Placeholder 9"/>
          <p:cNvSpPr>
            <a:spLocks noGrp="1"/>
          </p:cNvSpPr>
          <p:nvPr/>
        </p:nvSpPr>
        <p:spPr>
          <a:xfrm>
            <a:off x="7467600" y="6467476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28799349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15924301"/>
              </p:ext>
            </p:extLst>
          </p:nvPr>
        </p:nvGraphicFramePr>
        <p:xfrm>
          <a:off x="632062" y="371500"/>
          <a:ext cx="10508776" cy="601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8"/>
          <p:cNvSpPr>
            <a:spLocks noGrp="1"/>
          </p:cNvSpPr>
          <p:nvPr/>
        </p:nvSpPr>
        <p:spPr bwMode="auto">
          <a:xfrm>
            <a:off x="228600" y="6383338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6" name="Slide Number Placeholder 9"/>
          <p:cNvSpPr>
            <a:spLocks noGrp="1"/>
          </p:cNvSpPr>
          <p:nvPr/>
        </p:nvSpPr>
        <p:spPr>
          <a:xfrm>
            <a:off x="7467600" y="6467476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428105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4EF8C92-4935-482F-9457-945B63588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E4EF8C92-4935-482F-9457-945B63588E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E4EF8C92-4935-482F-9457-945B63588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E4EF8C92-4935-482F-9457-945B63588E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501751-571A-4FF4-B3EA-338C1CC7A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graphicEl>
                                              <a:dgm id="{22501751-571A-4FF4-B3EA-338C1CC7AF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22501751-571A-4FF4-B3EA-338C1CC7A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22501751-571A-4FF4-B3EA-338C1CC7AF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F58A2C-E31B-48CB-8119-9EB14ACBF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E0F58A2C-E31B-48CB-8119-9EB14ACBF9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E0F58A2C-E31B-48CB-8119-9EB14ACBF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E0F58A2C-E31B-48CB-8119-9EB14ACBF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52663" y="357166"/>
            <a:ext cx="7917133" cy="6077236"/>
          </a:xfrm>
        </p:spPr>
      </p:pic>
      <p:pic>
        <p:nvPicPr>
          <p:cNvPr id="5" name="Picture 4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38349" y="857208"/>
            <a:ext cx="7514507" cy="60007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52926" y="714357"/>
            <a:ext cx="50006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IQ" sz="7200" b="1" dirty="0">
                <a:solidFill>
                  <a:schemeClr val="accent1"/>
                </a:solidFill>
              </a:rPr>
              <a:t>+</a:t>
            </a:r>
          </a:p>
        </p:txBody>
      </p:sp>
      <p:sp>
        <p:nvSpPr>
          <p:cNvPr id="7" name="Rectangle 6"/>
          <p:cNvSpPr/>
          <p:nvPr/>
        </p:nvSpPr>
        <p:spPr>
          <a:xfrm>
            <a:off x="4810117" y="2571745"/>
            <a:ext cx="7232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ar-IQ" sz="72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8" name="Rectangle 7"/>
          <p:cNvSpPr/>
          <p:nvPr/>
        </p:nvSpPr>
        <p:spPr>
          <a:xfrm>
            <a:off x="5167307" y="1"/>
            <a:ext cx="723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IQ" sz="7200" b="1" dirty="0">
                <a:solidFill>
                  <a:srgbClr val="4F81BD"/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5667373" y="2143117"/>
            <a:ext cx="54373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IQ" sz="7200" b="1" dirty="0">
                <a:solidFill>
                  <a:srgbClr val="FF0000"/>
                </a:solidFill>
              </a:rPr>
              <a:t>+</a:t>
            </a:r>
          </a:p>
        </p:txBody>
      </p:sp>
      <p:pic>
        <p:nvPicPr>
          <p:cNvPr id="10" name="Picture 9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66910" y="357166"/>
            <a:ext cx="7555786" cy="6286544"/>
          </a:xfrm>
          <a:prstGeom prst="rect">
            <a:avLst/>
          </a:prstGeom>
        </p:spPr>
      </p:pic>
      <p:pic>
        <p:nvPicPr>
          <p:cNvPr id="11" name="Picture 10" descr="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4101" y="500042"/>
            <a:ext cx="8445178" cy="6858346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319707" y="152401"/>
            <a:ext cx="723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IQ" sz="7200" b="1" dirty="0">
                <a:solidFill>
                  <a:srgbClr val="4F81BD"/>
                </a:solidFill>
              </a:rPr>
              <a:t>+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95803" y="1000109"/>
            <a:ext cx="723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IQ" sz="7200" b="1" dirty="0">
                <a:solidFill>
                  <a:srgbClr val="4F81BD"/>
                </a:solidFill>
              </a:rPr>
              <a:t>+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881687" y="1928803"/>
            <a:ext cx="7232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IQ" sz="72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15" name="Rectangle 14"/>
          <p:cNvSpPr/>
          <p:nvPr/>
        </p:nvSpPr>
        <p:spPr>
          <a:xfrm flipV="1">
            <a:off x="4738679" y="2357431"/>
            <a:ext cx="8137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IQ" sz="7200" b="1" dirty="0">
                <a:solidFill>
                  <a:srgbClr val="FF0000"/>
                </a:solidFill>
              </a:rPr>
              <a:t>-</a:t>
            </a:r>
          </a:p>
        </p:txBody>
      </p:sp>
      <p:pic>
        <p:nvPicPr>
          <p:cNvPr id="16" name="Picture 15" descr="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86554" y="-1657214"/>
            <a:ext cx="10075856" cy="10001320"/>
          </a:xfrm>
          <a:prstGeom prst="rect">
            <a:avLst/>
          </a:prstGeom>
        </p:spPr>
      </p:pic>
      <p:sp>
        <p:nvSpPr>
          <p:cNvPr id="20" name="Slide Number Placeholder 9"/>
          <p:cNvSpPr>
            <a:spLocks noGrp="1"/>
          </p:cNvSpPr>
          <p:nvPr/>
        </p:nvSpPr>
        <p:spPr>
          <a:xfrm>
            <a:off x="9445835" y="6520703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43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891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  <p:bldP spid="9" grpId="0" build="allAtOnce"/>
      <p:bldP spid="12" grpId="0" build="allAtOnce"/>
      <p:bldP spid="13" grpId="0" build="allAtOnce"/>
      <p:bldP spid="14" grpId="0" build="allAtOnce"/>
      <p:bldP spid="15" grpId="0" build="allAtOnce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9960" y="1129577"/>
            <a:ext cx="10515600" cy="4351338"/>
          </a:xfrm>
        </p:spPr>
        <p:txBody>
          <a:bodyPr/>
          <a:lstStyle/>
          <a:p>
            <a:pPr algn="l" rtl="0">
              <a:buNone/>
            </a:pPr>
            <a:r>
              <a:rPr lang="en-GB" altLang="en-US" dirty="0">
                <a:latin typeface="Arial Rounded MT Bold" panose="020F0704030504030204" pitchFamily="34" charset="0"/>
              </a:rPr>
              <a:t>When the tension becomes too little, impulses from the tendon organ ceases and the loss of inhibition leads to activation of alpha motor neurons again</a:t>
            </a:r>
            <a:endParaRPr lang="ar-IQ" dirty="0">
              <a:latin typeface="Arial Rounded MT Bold" panose="020F0704030504030204" pitchFamily="34" charset="0"/>
            </a:endParaRPr>
          </a:p>
        </p:txBody>
      </p:sp>
      <p:sp>
        <p:nvSpPr>
          <p:cNvPr id="6" name="Footer Placeholder 8"/>
          <p:cNvSpPr>
            <a:spLocks noGrp="1"/>
          </p:cNvSpPr>
          <p:nvPr/>
        </p:nvSpPr>
        <p:spPr bwMode="auto">
          <a:xfrm>
            <a:off x="228600" y="6383338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7" name="Slide Number Placeholder 9"/>
          <p:cNvSpPr>
            <a:spLocks noGrp="1"/>
          </p:cNvSpPr>
          <p:nvPr/>
        </p:nvSpPr>
        <p:spPr>
          <a:xfrm>
            <a:off x="7467600" y="6467476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44</a:t>
            </a:r>
          </a:p>
        </p:txBody>
      </p:sp>
    </p:spTree>
    <p:extLst>
      <p:ext uri="{BB962C8B-B14F-4D97-AF65-F5344CB8AC3E}">
        <p14:creationId xmlns:p14="http://schemas.microsoft.com/office/powerpoint/2010/main" val="18764205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50512" y="1479885"/>
            <a:ext cx="9144000" cy="3214710"/>
          </a:xfrm>
          <a:noFill/>
        </p:spPr>
        <p:txBody>
          <a:bodyPr>
            <a:normAutofit/>
          </a:bodyPr>
          <a:lstStyle/>
          <a:p>
            <a:pPr marL="609600" indent="-609600" algn="l">
              <a:buClr>
                <a:srgbClr val="A50021"/>
              </a:buClr>
              <a:buFontTx/>
              <a:buAutoNum type="arabicPeriod"/>
            </a:pPr>
            <a:r>
              <a:rPr lang="en-GB" altLang="en-US" sz="2800" dirty="0">
                <a:latin typeface="Arial Rounded MT Bold" panose="020F0704030504030204" pitchFamily="34" charset="0"/>
                <a:cs typeface="Times" panose="02020603050405020304" pitchFamily="18" charset="0"/>
              </a:rPr>
              <a:t>Prevents tearing of the muscle or avulsions of tendon from its attachment to the bone</a:t>
            </a:r>
          </a:p>
          <a:p>
            <a:pPr marL="609600" indent="-609600" algn="l">
              <a:buClr>
                <a:srgbClr val="A50021"/>
              </a:buClr>
              <a:buFontTx/>
              <a:buAutoNum type="arabicPeriod"/>
            </a:pPr>
            <a:r>
              <a:rPr lang="en-GB" altLang="en-US" sz="2800" dirty="0">
                <a:latin typeface="Arial Rounded MT Bold" panose="020F0704030504030204" pitchFamily="34" charset="0"/>
                <a:cs typeface="Times" panose="02020603050405020304" pitchFamily="18" charset="0"/>
              </a:rPr>
              <a:t>Equalize the contractile forces of the separate muscle fibres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523999" y="285729"/>
            <a:ext cx="319812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 fontAlgn="base">
              <a:spcBef>
                <a:spcPct val="20000"/>
              </a:spcBef>
              <a:spcAft>
                <a:spcPct val="0"/>
              </a:spcAft>
            </a:pPr>
            <a:r>
              <a:rPr lang="en-GB" altLang="en-US" sz="4400" b="1" kern="0" dirty="0">
                <a:solidFill>
                  <a:srgbClr val="A50021"/>
                </a:solidFill>
                <a:latin typeface="Arial Rounded MT Bold" panose="020F0704030504030204" pitchFamily="34" charset="0"/>
                <a:cs typeface="Times" panose="02020603050405020304" pitchFamily="18" charset="0"/>
              </a:rPr>
              <a:t>This reflex</a:t>
            </a:r>
          </a:p>
        </p:txBody>
      </p:sp>
      <p:sp>
        <p:nvSpPr>
          <p:cNvPr id="4" name="Footer Placeholder 8"/>
          <p:cNvSpPr>
            <a:spLocks noGrp="1"/>
          </p:cNvSpPr>
          <p:nvPr/>
        </p:nvSpPr>
        <p:spPr bwMode="auto">
          <a:xfrm>
            <a:off x="228600" y="6383338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5" name="Slide Number Placeholder 9"/>
          <p:cNvSpPr>
            <a:spLocks noGrp="1"/>
          </p:cNvSpPr>
          <p:nvPr/>
        </p:nvSpPr>
        <p:spPr>
          <a:xfrm>
            <a:off x="9446653" y="6492875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45</a:t>
            </a:r>
            <a:endParaRPr lang="en-AU" sz="1600" b="1" dirty="0">
              <a:solidFill>
                <a:schemeClr val="tx1">
                  <a:tint val="75000"/>
                </a:schemeClr>
              </a:solidFill>
              <a:latin typeface="Arial Narrow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09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42666" y="1102294"/>
            <a:ext cx="10515600" cy="4351338"/>
          </a:xfrm>
        </p:spPr>
        <p:txBody>
          <a:bodyPr/>
          <a:lstStyle/>
          <a:p>
            <a:pPr algn="l" rtl="0">
              <a:buNone/>
            </a:pPr>
            <a:r>
              <a:rPr lang="en-US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Which cells receive direct synaptic input from Golgi tendon organs?</a:t>
            </a:r>
          </a:p>
          <a:p>
            <a:pPr algn="l" rtl="0">
              <a:buNone/>
            </a:pPr>
            <a:r>
              <a:rPr lang="en-US" dirty="0">
                <a:latin typeface="Arial Rounded MT Bold" panose="020F0704030504030204" pitchFamily="34" charset="0"/>
              </a:rPr>
              <a:t>A) Type </a:t>
            </a:r>
            <a:r>
              <a:rPr lang="en-US" dirty="0" err="1">
                <a:latin typeface="Arial Rounded MT Bold" panose="020F0704030504030204" pitchFamily="34" charset="0"/>
              </a:rPr>
              <a:t>Ia</a:t>
            </a:r>
            <a:r>
              <a:rPr lang="en-US" dirty="0">
                <a:latin typeface="Arial Rounded MT Bold" panose="020F0704030504030204" pitchFamily="34" charset="0"/>
              </a:rPr>
              <a:t> neurons</a:t>
            </a:r>
          </a:p>
          <a:p>
            <a:pPr algn="l" rtl="0">
              <a:buNone/>
            </a:pPr>
            <a:r>
              <a:rPr lang="sv-SE" dirty="0">
                <a:latin typeface="Arial Rounded MT Bold" panose="020F0704030504030204" pitchFamily="34" charset="0"/>
              </a:rPr>
              <a:t>B) Gamma motor neurons</a:t>
            </a:r>
          </a:p>
          <a:p>
            <a:pPr algn="l" rtl="0">
              <a:buNone/>
            </a:pPr>
            <a:r>
              <a:rPr lang="en-US" dirty="0">
                <a:latin typeface="Arial Rounded MT Bold" panose="020F0704030504030204" pitchFamily="34" charset="0"/>
              </a:rPr>
              <a:t>C) Alpha motor neurons</a:t>
            </a:r>
          </a:p>
          <a:p>
            <a:pPr algn="l" rtl="0">
              <a:buNone/>
            </a:pPr>
            <a:r>
              <a:rPr lang="en-US" dirty="0">
                <a:latin typeface="Arial Rounded MT Bold" panose="020F0704030504030204" pitchFamily="34" charset="0"/>
              </a:rPr>
              <a:t>D) Type </a:t>
            </a:r>
            <a:r>
              <a:rPr lang="en-US" dirty="0" err="1">
                <a:latin typeface="Arial Rounded MT Bold" panose="020F0704030504030204" pitchFamily="34" charset="0"/>
              </a:rPr>
              <a:t>Ib</a:t>
            </a:r>
            <a:r>
              <a:rPr lang="en-US" dirty="0">
                <a:latin typeface="Arial Rounded MT Bold" panose="020F0704030504030204" pitchFamily="34" charset="0"/>
              </a:rPr>
              <a:t> neurons</a:t>
            </a:r>
          </a:p>
          <a:p>
            <a:pPr algn="l" rtl="0">
              <a:buNone/>
            </a:pPr>
            <a:r>
              <a:rPr lang="fr-FR" dirty="0">
                <a:latin typeface="Arial Rounded MT Bold" panose="020F0704030504030204" pitchFamily="34" charset="0"/>
              </a:rPr>
              <a:t>E) Type II </a:t>
            </a:r>
            <a:r>
              <a:rPr lang="fr-FR" dirty="0" err="1">
                <a:latin typeface="Arial Rounded MT Bold" panose="020F0704030504030204" pitchFamily="34" charset="0"/>
              </a:rPr>
              <a:t>neurons</a:t>
            </a:r>
            <a:endParaRPr lang="ar-IQ" dirty="0">
              <a:latin typeface="Arial Rounded MT Bold" panose="020F0704030504030204" pitchFamily="34" charset="0"/>
            </a:endParaRPr>
          </a:p>
        </p:txBody>
      </p:sp>
      <p:sp>
        <p:nvSpPr>
          <p:cNvPr id="6" name="Footer Placeholder 8"/>
          <p:cNvSpPr>
            <a:spLocks noGrp="1"/>
          </p:cNvSpPr>
          <p:nvPr/>
        </p:nvSpPr>
        <p:spPr bwMode="auto">
          <a:xfrm>
            <a:off x="228600" y="6383338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7" name="Slide Number Placeholder 9"/>
          <p:cNvSpPr>
            <a:spLocks noGrp="1"/>
          </p:cNvSpPr>
          <p:nvPr/>
        </p:nvSpPr>
        <p:spPr>
          <a:xfrm>
            <a:off x="7467600" y="6467476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46</a:t>
            </a:r>
          </a:p>
        </p:txBody>
      </p:sp>
    </p:spTree>
    <p:extLst>
      <p:ext uri="{BB962C8B-B14F-4D97-AF65-F5344CB8AC3E}">
        <p14:creationId xmlns:p14="http://schemas.microsoft.com/office/powerpoint/2010/main" val="20692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6545 0 " pathEditMode="relative" ptsTypes="AA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9961" y="1579965"/>
            <a:ext cx="10515600" cy="4351338"/>
          </a:xfrm>
        </p:spPr>
        <p:txBody>
          <a:bodyPr/>
          <a:lstStyle/>
          <a:p>
            <a:pPr algn="l" rtl="0">
              <a:buNone/>
            </a:pPr>
            <a:r>
              <a:rPr lang="en-US" b="1" dirty="0">
                <a:solidFill>
                  <a:srgbClr val="CC3300"/>
                </a:solidFill>
                <a:latin typeface="Arial Rounded MT Bold" panose="020F0704030504030204" pitchFamily="34" charset="0"/>
              </a:rPr>
              <a:t>A tendon jerk :-</a:t>
            </a:r>
          </a:p>
          <a:p>
            <a:pPr algn="l" rtl="0">
              <a:buNone/>
            </a:pPr>
            <a:r>
              <a:rPr lang="en-US" dirty="0">
                <a:latin typeface="Arial Rounded MT Bold" panose="020F0704030504030204" pitchFamily="34" charset="0"/>
              </a:rPr>
              <a:t> A- Is a dynamic stretch reflex</a:t>
            </a:r>
          </a:p>
          <a:p>
            <a:pPr algn="l" rtl="0">
              <a:buNone/>
            </a:pPr>
            <a:r>
              <a:rPr lang="en-US" dirty="0">
                <a:latin typeface="Arial Rounded MT Bold" panose="020F0704030504030204" pitchFamily="34" charset="0"/>
              </a:rPr>
              <a:t> B- Is a static stretch reflex</a:t>
            </a:r>
          </a:p>
          <a:p>
            <a:pPr algn="l" rtl="0">
              <a:buNone/>
            </a:pPr>
            <a:r>
              <a:rPr lang="en-US" dirty="0">
                <a:latin typeface="Arial Rounded MT Bold" panose="020F0704030504030204" pitchFamily="34" charset="0"/>
              </a:rPr>
              <a:t> C- Is evoked by gradually stretching the muscle</a:t>
            </a:r>
          </a:p>
          <a:p>
            <a:pPr algn="l" rtl="0">
              <a:buNone/>
            </a:pPr>
            <a:r>
              <a:rPr lang="en-US" dirty="0">
                <a:latin typeface="Arial Rounded MT Bold" panose="020F0704030504030204" pitchFamily="34" charset="0"/>
              </a:rPr>
              <a:t> D- Is evoked by stimulation of tendon receptors</a:t>
            </a:r>
            <a:endParaRPr lang="ar-IQ" dirty="0">
              <a:latin typeface="Arial Rounded MT Bold" panose="020F0704030504030204" pitchFamily="34" charset="0"/>
            </a:endParaRPr>
          </a:p>
        </p:txBody>
      </p:sp>
      <p:sp>
        <p:nvSpPr>
          <p:cNvPr id="6" name="Footer Placeholder 8"/>
          <p:cNvSpPr>
            <a:spLocks noGrp="1"/>
          </p:cNvSpPr>
          <p:nvPr/>
        </p:nvSpPr>
        <p:spPr bwMode="auto">
          <a:xfrm>
            <a:off x="228600" y="6383338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7" name="Slide Number Placeholder 9"/>
          <p:cNvSpPr>
            <a:spLocks noGrp="1"/>
          </p:cNvSpPr>
          <p:nvPr/>
        </p:nvSpPr>
        <p:spPr>
          <a:xfrm>
            <a:off x="7467600" y="6467476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47</a:t>
            </a:r>
          </a:p>
        </p:txBody>
      </p:sp>
    </p:spTree>
    <p:extLst>
      <p:ext uri="{BB962C8B-B14F-4D97-AF65-F5344CB8AC3E}">
        <p14:creationId xmlns:p14="http://schemas.microsoft.com/office/powerpoint/2010/main" val="4144766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عنوان 1"/>
          <p:cNvSpPr>
            <a:spLocks noGrp="1"/>
          </p:cNvSpPr>
          <p:nvPr>
            <p:ph type="title"/>
          </p:nvPr>
        </p:nvSpPr>
        <p:spPr>
          <a:xfrm>
            <a:off x="966796" y="170154"/>
            <a:ext cx="8229600" cy="1219200"/>
          </a:xfrm>
        </p:spPr>
        <p:txBody>
          <a:bodyPr>
            <a:noAutofit/>
          </a:bodyPr>
          <a:lstStyle/>
          <a:p>
            <a:pPr algn="ctr"/>
            <a:br>
              <a:rPr lang="en-US" altLang="en-US" sz="3200" b="1" dirty="0">
                <a:solidFill>
                  <a:srgbClr val="C00000"/>
                </a:solidFill>
              </a:rPr>
            </a:br>
            <a:r>
              <a:rPr lang="en-US" altLang="en-US" sz="4000" b="1" dirty="0">
                <a:solidFill>
                  <a:srgbClr val="C00000"/>
                </a:solidFill>
                <a:latin typeface="Arial Rounded MT Bold" panose="020F0704030504030204" pitchFamily="34" charset="0"/>
              </a:rPr>
              <a:t>Withdrawal Reflex</a:t>
            </a:r>
            <a:br>
              <a:rPr lang="en-US" altLang="en-US" sz="3600" b="1" dirty="0">
                <a:solidFill>
                  <a:srgbClr val="C00000"/>
                </a:solidFill>
              </a:rPr>
            </a:br>
            <a:endParaRPr lang="en-US" altLang="en-US" sz="3600" b="1" dirty="0">
              <a:solidFill>
                <a:srgbClr val="C00000"/>
              </a:solidFill>
            </a:endParaRPr>
          </a:p>
        </p:txBody>
      </p:sp>
      <p:sp>
        <p:nvSpPr>
          <p:cNvPr id="52227" name="عنصر نائب للمحتوى 2"/>
          <p:cNvSpPr>
            <a:spLocks noGrp="1"/>
          </p:cNvSpPr>
          <p:nvPr>
            <p:ph idx="1"/>
          </p:nvPr>
        </p:nvSpPr>
        <p:spPr>
          <a:xfrm>
            <a:off x="1032328" y="1411264"/>
            <a:ext cx="10057086" cy="5043510"/>
          </a:xfrm>
          <a:solidFill>
            <a:schemeClr val="bg1"/>
          </a:solidFill>
        </p:spPr>
        <p:txBody>
          <a:bodyPr/>
          <a:lstStyle/>
          <a:p>
            <a:pPr marL="0" indent="0" algn="justLow">
              <a:buNone/>
            </a:pPr>
            <a:r>
              <a:rPr lang="en-US" altLang="en-US" dirty="0">
                <a:latin typeface="Arial Rounded MT Bold" panose="020F0704030504030204" pitchFamily="34" charset="0"/>
                <a:cs typeface="Times" panose="02020603050405020304" pitchFamily="18" charset="0"/>
              </a:rPr>
              <a:t>it’s a polysynaptic reflex that occur in response to a painful stimulation of the skin or subcutaneous tissue &amp; the response is</a:t>
            </a:r>
          </a:p>
          <a:p>
            <a:pPr marL="0" indent="0" algn="justLow">
              <a:buNone/>
            </a:pPr>
            <a:endParaRPr lang="en-US" altLang="en-US" dirty="0">
              <a:latin typeface="Arial Rounded MT Bold" panose="020F0704030504030204" pitchFamily="34" charset="0"/>
              <a:cs typeface="Times" panose="02020603050405020304" pitchFamily="18" charset="0"/>
            </a:endParaRPr>
          </a:p>
          <a:p>
            <a:pPr marL="0" indent="0" algn="justLow">
              <a:buNone/>
            </a:pPr>
            <a:r>
              <a:rPr lang="en-US" altLang="en-US" dirty="0">
                <a:latin typeface="Arial Rounded MT Bold" panose="020F0704030504030204" pitchFamily="34" charset="0"/>
                <a:cs typeface="Times" panose="02020603050405020304" pitchFamily="18" charset="0"/>
              </a:rPr>
              <a:t>A.  Flexor muscle contraction &amp; inhibition of extensor  muscles (Reciprocal Inhibition Circuits) so that the body part stimulated is flexed &amp; withdrawn from the stimulus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966795" y="5194994"/>
            <a:ext cx="10565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altLang="en-US" sz="2800" kern="0" dirty="0">
                <a:solidFill>
                  <a:srgbClr val="000000"/>
                </a:solidFill>
                <a:latin typeface="Arial Rounded MT Bold" panose="020F0704030504030204" pitchFamily="34" charset="0"/>
                <a:ea typeface="+mj-ea"/>
                <a:cs typeface="Times" panose="02020603050405020304" pitchFamily="18" charset="0"/>
              </a:rPr>
              <a:t>B. extension of the opposite limb (Cross Extensor Response)</a:t>
            </a:r>
            <a:endParaRPr lang="ar-IQ" sz="1600" dirty="0">
              <a:latin typeface="Arial Rounded MT Bold" panose="020F0704030504030204" pitchFamily="34" charset="0"/>
              <a:cs typeface="Times" panose="02020603050405020304" pitchFamily="18" charset="0"/>
            </a:endParaRPr>
          </a:p>
        </p:txBody>
      </p:sp>
      <p:sp>
        <p:nvSpPr>
          <p:cNvPr id="7" name="Footer Placeholder 8"/>
          <p:cNvSpPr>
            <a:spLocks noGrp="1"/>
          </p:cNvSpPr>
          <p:nvPr/>
        </p:nvSpPr>
        <p:spPr bwMode="auto">
          <a:xfrm>
            <a:off x="481701" y="6367440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8" name="Slide Number Placeholder 9"/>
          <p:cNvSpPr>
            <a:spLocks noGrp="1"/>
          </p:cNvSpPr>
          <p:nvPr/>
        </p:nvSpPr>
        <p:spPr>
          <a:xfrm>
            <a:off x="7188429" y="6383338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48</a:t>
            </a:r>
          </a:p>
        </p:txBody>
      </p:sp>
    </p:spTree>
    <p:extLst>
      <p:ext uri="{BB962C8B-B14F-4D97-AF65-F5344CB8AC3E}">
        <p14:creationId xmlns:p14="http://schemas.microsoft.com/office/powerpoint/2010/main" val="236916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nimBg="1"/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1554" y="2357430"/>
            <a:ext cx="2428892" cy="1191106"/>
          </a:xfrm>
          <a:prstGeom prst="rect">
            <a:avLst/>
          </a:prstGeom>
        </p:spPr>
      </p:pic>
      <p:sp>
        <p:nvSpPr>
          <p:cNvPr id="8202" name="Freeform 16"/>
          <p:cNvSpPr>
            <a:spLocks/>
          </p:cNvSpPr>
          <p:nvPr/>
        </p:nvSpPr>
        <p:spPr bwMode="auto">
          <a:xfrm>
            <a:off x="2125663" y="2620963"/>
            <a:ext cx="342900" cy="342900"/>
          </a:xfrm>
          <a:custGeom>
            <a:avLst/>
            <a:gdLst>
              <a:gd name="T0" fmla="*/ 216 w 216"/>
              <a:gd name="T1" fmla="*/ 108 h 216"/>
              <a:gd name="T2" fmla="*/ 214 w 216"/>
              <a:gd name="T3" fmla="*/ 130 h 216"/>
              <a:gd name="T4" fmla="*/ 208 w 216"/>
              <a:gd name="T5" fmla="*/ 150 h 216"/>
              <a:gd name="T6" fmla="*/ 198 w 216"/>
              <a:gd name="T7" fmla="*/ 168 h 216"/>
              <a:gd name="T8" fmla="*/ 186 w 216"/>
              <a:gd name="T9" fmla="*/ 184 h 216"/>
              <a:gd name="T10" fmla="*/ 170 w 216"/>
              <a:gd name="T11" fmla="*/ 198 h 216"/>
              <a:gd name="T12" fmla="*/ 150 w 216"/>
              <a:gd name="T13" fmla="*/ 208 h 216"/>
              <a:gd name="T14" fmla="*/ 130 w 216"/>
              <a:gd name="T15" fmla="*/ 214 h 216"/>
              <a:gd name="T16" fmla="*/ 108 w 216"/>
              <a:gd name="T17" fmla="*/ 216 h 216"/>
              <a:gd name="T18" fmla="*/ 86 w 216"/>
              <a:gd name="T19" fmla="*/ 214 h 216"/>
              <a:gd name="T20" fmla="*/ 66 w 216"/>
              <a:gd name="T21" fmla="*/ 208 h 216"/>
              <a:gd name="T22" fmla="*/ 48 w 216"/>
              <a:gd name="T23" fmla="*/ 198 h 216"/>
              <a:gd name="T24" fmla="*/ 32 w 216"/>
              <a:gd name="T25" fmla="*/ 184 h 216"/>
              <a:gd name="T26" fmla="*/ 20 w 216"/>
              <a:gd name="T27" fmla="*/ 168 h 216"/>
              <a:gd name="T28" fmla="*/ 10 w 216"/>
              <a:gd name="T29" fmla="*/ 150 h 216"/>
              <a:gd name="T30" fmla="*/ 2 w 216"/>
              <a:gd name="T31" fmla="*/ 130 h 216"/>
              <a:gd name="T32" fmla="*/ 0 w 216"/>
              <a:gd name="T33" fmla="*/ 108 h 216"/>
              <a:gd name="T34" fmla="*/ 2 w 216"/>
              <a:gd name="T35" fmla="*/ 86 h 216"/>
              <a:gd name="T36" fmla="*/ 10 w 216"/>
              <a:gd name="T37" fmla="*/ 66 h 216"/>
              <a:gd name="T38" fmla="*/ 20 w 216"/>
              <a:gd name="T39" fmla="*/ 48 h 216"/>
              <a:gd name="T40" fmla="*/ 32 w 216"/>
              <a:gd name="T41" fmla="*/ 32 h 216"/>
              <a:gd name="T42" fmla="*/ 48 w 216"/>
              <a:gd name="T43" fmla="*/ 18 h 216"/>
              <a:gd name="T44" fmla="*/ 66 w 216"/>
              <a:gd name="T45" fmla="*/ 8 h 216"/>
              <a:gd name="T46" fmla="*/ 86 w 216"/>
              <a:gd name="T47" fmla="*/ 2 h 216"/>
              <a:gd name="T48" fmla="*/ 108 w 216"/>
              <a:gd name="T49" fmla="*/ 0 h 216"/>
              <a:gd name="T50" fmla="*/ 130 w 216"/>
              <a:gd name="T51" fmla="*/ 2 h 216"/>
              <a:gd name="T52" fmla="*/ 150 w 216"/>
              <a:gd name="T53" fmla="*/ 8 h 216"/>
              <a:gd name="T54" fmla="*/ 170 w 216"/>
              <a:gd name="T55" fmla="*/ 18 h 216"/>
              <a:gd name="T56" fmla="*/ 186 w 216"/>
              <a:gd name="T57" fmla="*/ 32 h 216"/>
              <a:gd name="T58" fmla="*/ 198 w 216"/>
              <a:gd name="T59" fmla="*/ 48 h 216"/>
              <a:gd name="T60" fmla="*/ 208 w 216"/>
              <a:gd name="T61" fmla="*/ 66 h 216"/>
              <a:gd name="T62" fmla="*/ 214 w 216"/>
              <a:gd name="T63" fmla="*/ 86 h 216"/>
              <a:gd name="T64" fmla="*/ 214 w 216"/>
              <a:gd name="T65" fmla="*/ 108 h 216"/>
              <a:gd name="T66" fmla="*/ 216 w 216"/>
              <a:gd name="T67" fmla="*/ 108 h 21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16"/>
              <a:gd name="T103" fmla="*/ 0 h 216"/>
              <a:gd name="T104" fmla="*/ 216 w 216"/>
              <a:gd name="T105" fmla="*/ 216 h 21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16" h="216">
                <a:moveTo>
                  <a:pt x="216" y="108"/>
                </a:moveTo>
                <a:lnTo>
                  <a:pt x="214" y="130"/>
                </a:lnTo>
                <a:lnTo>
                  <a:pt x="208" y="150"/>
                </a:lnTo>
                <a:lnTo>
                  <a:pt x="198" y="168"/>
                </a:lnTo>
                <a:lnTo>
                  <a:pt x="186" y="184"/>
                </a:lnTo>
                <a:lnTo>
                  <a:pt x="170" y="198"/>
                </a:lnTo>
                <a:lnTo>
                  <a:pt x="150" y="208"/>
                </a:lnTo>
                <a:lnTo>
                  <a:pt x="130" y="214"/>
                </a:lnTo>
                <a:lnTo>
                  <a:pt x="108" y="216"/>
                </a:lnTo>
                <a:lnTo>
                  <a:pt x="86" y="214"/>
                </a:lnTo>
                <a:lnTo>
                  <a:pt x="66" y="208"/>
                </a:lnTo>
                <a:lnTo>
                  <a:pt x="48" y="198"/>
                </a:lnTo>
                <a:lnTo>
                  <a:pt x="32" y="184"/>
                </a:lnTo>
                <a:lnTo>
                  <a:pt x="20" y="168"/>
                </a:lnTo>
                <a:lnTo>
                  <a:pt x="10" y="150"/>
                </a:lnTo>
                <a:lnTo>
                  <a:pt x="2" y="130"/>
                </a:lnTo>
                <a:lnTo>
                  <a:pt x="0" y="108"/>
                </a:lnTo>
                <a:lnTo>
                  <a:pt x="2" y="86"/>
                </a:lnTo>
                <a:lnTo>
                  <a:pt x="10" y="66"/>
                </a:lnTo>
                <a:lnTo>
                  <a:pt x="20" y="48"/>
                </a:lnTo>
                <a:lnTo>
                  <a:pt x="32" y="32"/>
                </a:lnTo>
                <a:lnTo>
                  <a:pt x="48" y="18"/>
                </a:lnTo>
                <a:lnTo>
                  <a:pt x="66" y="8"/>
                </a:lnTo>
                <a:lnTo>
                  <a:pt x="86" y="2"/>
                </a:lnTo>
                <a:lnTo>
                  <a:pt x="108" y="0"/>
                </a:lnTo>
                <a:lnTo>
                  <a:pt x="130" y="2"/>
                </a:lnTo>
                <a:lnTo>
                  <a:pt x="150" y="8"/>
                </a:lnTo>
                <a:lnTo>
                  <a:pt x="170" y="18"/>
                </a:lnTo>
                <a:lnTo>
                  <a:pt x="186" y="32"/>
                </a:lnTo>
                <a:lnTo>
                  <a:pt x="198" y="48"/>
                </a:lnTo>
                <a:lnTo>
                  <a:pt x="208" y="66"/>
                </a:lnTo>
                <a:lnTo>
                  <a:pt x="214" y="86"/>
                </a:lnTo>
                <a:lnTo>
                  <a:pt x="214" y="108"/>
                </a:lnTo>
                <a:lnTo>
                  <a:pt x="216" y="10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ar-IQ">
              <a:latin typeface="Arial Rounded MT Bold" panose="020F0704030504030204" pitchFamily="34" charset="0"/>
            </a:endParaRPr>
          </a:p>
        </p:txBody>
      </p:sp>
      <p:sp>
        <p:nvSpPr>
          <p:cNvPr id="8204" name="Freeform 18"/>
          <p:cNvSpPr>
            <a:spLocks/>
          </p:cNvSpPr>
          <p:nvPr/>
        </p:nvSpPr>
        <p:spPr bwMode="auto">
          <a:xfrm>
            <a:off x="2125663" y="3182939"/>
            <a:ext cx="342900" cy="346075"/>
          </a:xfrm>
          <a:custGeom>
            <a:avLst/>
            <a:gdLst>
              <a:gd name="T0" fmla="*/ 216 w 216"/>
              <a:gd name="T1" fmla="*/ 108 h 218"/>
              <a:gd name="T2" fmla="*/ 214 w 216"/>
              <a:gd name="T3" fmla="*/ 130 h 218"/>
              <a:gd name="T4" fmla="*/ 208 w 216"/>
              <a:gd name="T5" fmla="*/ 150 h 218"/>
              <a:gd name="T6" fmla="*/ 198 w 216"/>
              <a:gd name="T7" fmla="*/ 170 h 218"/>
              <a:gd name="T8" fmla="*/ 186 w 216"/>
              <a:gd name="T9" fmla="*/ 186 h 218"/>
              <a:gd name="T10" fmla="*/ 170 w 216"/>
              <a:gd name="T11" fmla="*/ 198 h 218"/>
              <a:gd name="T12" fmla="*/ 150 w 216"/>
              <a:gd name="T13" fmla="*/ 208 h 218"/>
              <a:gd name="T14" fmla="*/ 130 w 216"/>
              <a:gd name="T15" fmla="*/ 214 h 218"/>
              <a:gd name="T16" fmla="*/ 108 w 216"/>
              <a:gd name="T17" fmla="*/ 218 h 218"/>
              <a:gd name="T18" fmla="*/ 86 w 216"/>
              <a:gd name="T19" fmla="*/ 214 h 218"/>
              <a:gd name="T20" fmla="*/ 66 w 216"/>
              <a:gd name="T21" fmla="*/ 208 h 218"/>
              <a:gd name="T22" fmla="*/ 48 w 216"/>
              <a:gd name="T23" fmla="*/ 198 h 218"/>
              <a:gd name="T24" fmla="*/ 32 w 216"/>
              <a:gd name="T25" fmla="*/ 186 h 218"/>
              <a:gd name="T26" fmla="*/ 20 w 216"/>
              <a:gd name="T27" fmla="*/ 170 h 218"/>
              <a:gd name="T28" fmla="*/ 10 w 216"/>
              <a:gd name="T29" fmla="*/ 150 h 218"/>
              <a:gd name="T30" fmla="*/ 2 w 216"/>
              <a:gd name="T31" fmla="*/ 130 h 218"/>
              <a:gd name="T32" fmla="*/ 0 w 216"/>
              <a:gd name="T33" fmla="*/ 108 h 218"/>
              <a:gd name="T34" fmla="*/ 2 w 216"/>
              <a:gd name="T35" fmla="*/ 88 h 218"/>
              <a:gd name="T36" fmla="*/ 10 w 216"/>
              <a:gd name="T37" fmla="*/ 66 h 218"/>
              <a:gd name="T38" fmla="*/ 20 w 216"/>
              <a:gd name="T39" fmla="*/ 48 h 218"/>
              <a:gd name="T40" fmla="*/ 32 w 216"/>
              <a:gd name="T41" fmla="*/ 32 h 218"/>
              <a:gd name="T42" fmla="*/ 48 w 216"/>
              <a:gd name="T43" fmla="*/ 20 h 218"/>
              <a:gd name="T44" fmla="*/ 66 w 216"/>
              <a:gd name="T45" fmla="*/ 10 h 218"/>
              <a:gd name="T46" fmla="*/ 86 w 216"/>
              <a:gd name="T47" fmla="*/ 2 h 218"/>
              <a:gd name="T48" fmla="*/ 108 w 216"/>
              <a:gd name="T49" fmla="*/ 0 h 218"/>
              <a:gd name="T50" fmla="*/ 130 w 216"/>
              <a:gd name="T51" fmla="*/ 2 h 218"/>
              <a:gd name="T52" fmla="*/ 150 w 216"/>
              <a:gd name="T53" fmla="*/ 10 h 218"/>
              <a:gd name="T54" fmla="*/ 170 w 216"/>
              <a:gd name="T55" fmla="*/ 20 h 218"/>
              <a:gd name="T56" fmla="*/ 186 w 216"/>
              <a:gd name="T57" fmla="*/ 32 h 218"/>
              <a:gd name="T58" fmla="*/ 198 w 216"/>
              <a:gd name="T59" fmla="*/ 48 h 218"/>
              <a:gd name="T60" fmla="*/ 208 w 216"/>
              <a:gd name="T61" fmla="*/ 66 h 218"/>
              <a:gd name="T62" fmla="*/ 214 w 216"/>
              <a:gd name="T63" fmla="*/ 88 h 218"/>
              <a:gd name="T64" fmla="*/ 214 w 216"/>
              <a:gd name="T65" fmla="*/ 108 h 218"/>
              <a:gd name="T66" fmla="*/ 216 w 216"/>
              <a:gd name="T67" fmla="*/ 108 h 21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16"/>
              <a:gd name="T103" fmla="*/ 0 h 218"/>
              <a:gd name="T104" fmla="*/ 216 w 216"/>
              <a:gd name="T105" fmla="*/ 218 h 218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16" h="218">
                <a:moveTo>
                  <a:pt x="216" y="108"/>
                </a:moveTo>
                <a:lnTo>
                  <a:pt x="214" y="130"/>
                </a:lnTo>
                <a:lnTo>
                  <a:pt x="208" y="150"/>
                </a:lnTo>
                <a:lnTo>
                  <a:pt x="198" y="170"/>
                </a:lnTo>
                <a:lnTo>
                  <a:pt x="186" y="186"/>
                </a:lnTo>
                <a:lnTo>
                  <a:pt x="170" y="198"/>
                </a:lnTo>
                <a:lnTo>
                  <a:pt x="150" y="208"/>
                </a:lnTo>
                <a:lnTo>
                  <a:pt x="130" y="214"/>
                </a:lnTo>
                <a:lnTo>
                  <a:pt x="108" y="218"/>
                </a:lnTo>
                <a:lnTo>
                  <a:pt x="86" y="214"/>
                </a:lnTo>
                <a:lnTo>
                  <a:pt x="66" y="208"/>
                </a:lnTo>
                <a:lnTo>
                  <a:pt x="48" y="198"/>
                </a:lnTo>
                <a:lnTo>
                  <a:pt x="32" y="186"/>
                </a:lnTo>
                <a:lnTo>
                  <a:pt x="20" y="170"/>
                </a:lnTo>
                <a:lnTo>
                  <a:pt x="10" y="150"/>
                </a:lnTo>
                <a:lnTo>
                  <a:pt x="2" y="130"/>
                </a:lnTo>
                <a:lnTo>
                  <a:pt x="0" y="108"/>
                </a:lnTo>
                <a:lnTo>
                  <a:pt x="2" y="88"/>
                </a:lnTo>
                <a:lnTo>
                  <a:pt x="10" y="66"/>
                </a:lnTo>
                <a:lnTo>
                  <a:pt x="20" y="48"/>
                </a:lnTo>
                <a:lnTo>
                  <a:pt x="32" y="32"/>
                </a:lnTo>
                <a:lnTo>
                  <a:pt x="48" y="20"/>
                </a:lnTo>
                <a:lnTo>
                  <a:pt x="66" y="10"/>
                </a:lnTo>
                <a:lnTo>
                  <a:pt x="86" y="2"/>
                </a:lnTo>
                <a:lnTo>
                  <a:pt x="108" y="0"/>
                </a:lnTo>
                <a:lnTo>
                  <a:pt x="130" y="2"/>
                </a:lnTo>
                <a:lnTo>
                  <a:pt x="150" y="10"/>
                </a:lnTo>
                <a:lnTo>
                  <a:pt x="170" y="20"/>
                </a:lnTo>
                <a:lnTo>
                  <a:pt x="186" y="32"/>
                </a:lnTo>
                <a:lnTo>
                  <a:pt x="198" y="48"/>
                </a:lnTo>
                <a:lnTo>
                  <a:pt x="208" y="66"/>
                </a:lnTo>
                <a:lnTo>
                  <a:pt x="214" y="88"/>
                </a:lnTo>
                <a:lnTo>
                  <a:pt x="214" y="108"/>
                </a:lnTo>
                <a:lnTo>
                  <a:pt x="216" y="10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ar-IQ">
              <a:latin typeface="Arial Rounded MT Bold" panose="020F0704030504030204" pitchFamily="34" charset="0"/>
            </a:endParaRPr>
          </a:p>
        </p:txBody>
      </p:sp>
      <p:sp>
        <p:nvSpPr>
          <p:cNvPr id="8208" name="Rectangle 22"/>
          <p:cNvSpPr>
            <a:spLocks noChangeArrowheads="1"/>
          </p:cNvSpPr>
          <p:nvPr/>
        </p:nvSpPr>
        <p:spPr bwMode="auto">
          <a:xfrm>
            <a:off x="2571441" y="3857628"/>
            <a:ext cx="223580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 rtl="0"/>
            <a:r>
              <a:rPr lang="en-US" sz="2000" b="1" dirty="0">
                <a:solidFill>
                  <a:srgbClr val="231F20"/>
                </a:solidFill>
                <a:latin typeface="Arial Rounded MT Bold" panose="020F0704030504030204" pitchFamily="34" charset="0"/>
              </a:rPr>
              <a:t>Integration center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8211" name="Rectangle 25"/>
          <p:cNvSpPr>
            <a:spLocks noChangeArrowheads="1"/>
          </p:cNvSpPr>
          <p:nvPr/>
        </p:nvSpPr>
        <p:spPr bwMode="auto">
          <a:xfrm>
            <a:off x="8824111" y="5700714"/>
            <a:ext cx="14151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rgbClr val="231F20"/>
                </a:solidFill>
                <a:latin typeface="Arial Rounded MT Bold" panose="020F0704030504030204" pitchFamily="34" charset="0"/>
              </a:rPr>
              <a:t>Spinal cord</a:t>
            </a:r>
          </a:p>
        </p:txBody>
      </p:sp>
      <p:sp>
        <p:nvSpPr>
          <p:cNvPr id="8212" name="Rectangle 26"/>
          <p:cNvSpPr>
            <a:spLocks noChangeArrowheads="1"/>
          </p:cNvSpPr>
          <p:nvPr/>
        </p:nvSpPr>
        <p:spPr bwMode="auto">
          <a:xfrm>
            <a:off x="8096264" y="2357431"/>
            <a:ext cx="14682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rgbClr val="231F20"/>
                </a:solidFill>
                <a:latin typeface="Arial Rounded MT Bold" panose="020F0704030504030204" pitchFamily="34" charset="0"/>
              </a:rPr>
              <a:t>Interneuron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8215" name="Freeform 29"/>
          <p:cNvSpPr>
            <a:spLocks/>
          </p:cNvSpPr>
          <p:nvPr/>
        </p:nvSpPr>
        <p:spPr bwMode="auto">
          <a:xfrm>
            <a:off x="2125663" y="3760788"/>
            <a:ext cx="342900" cy="342900"/>
          </a:xfrm>
          <a:custGeom>
            <a:avLst/>
            <a:gdLst>
              <a:gd name="T0" fmla="*/ 216 w 216"/>
              <a:gd name="T1" fmla="*/ 108 h 216"/>
              <a:gd name="T2" fmla="*/ 214 w 216"/>
              <a:gd name="T3" fmla="*/ 130 h 216"/>
              <a:gd name="T4" fmla="*/ 208 w 216"/>
              <a:gd name="T5" fmla="*/ 150 h 216"/>
              <a:gd name="T6" fmla="*/ 198 w 216"/>
              <a:gd name="T7" fmla="*/ 170 h 216"/>
              <a:gd name="T8" fmla="*/ 186 w 216"/>
              <a:gd name="T9" fmla="*/ 186 h 216"/>
              <a:gd name="T10" fmla="*/ 170 w 216"/>
              <a:gd name="T11" fmla="*/ 198 h 216"/>
              <a:gd name="T12" fmla="*/ 150 w 216"/>
              <a:gd name="T13" fmla="*/ 208 h 216"/>
              <a:gd name="T14" fmla="*/ 130 w 216"/>
              <a:gd name="T15" fmla="*/ 214 h 216"/>
              <a:gd name="T16" fmla="*/ 108 w 216"/>
              <a:gd name="T17" fmla="*/ 216 h 216"/>
              <a:gd name="T18" fmla="*/ 86 w 216"/>
              <a:gd name="T19" fmla="*/ 214 h 216"/>
              <a:gd name="T20" fmla="*/ 66 w 216"/>
              <a:gd name="T21" fmla="*/ 208 h 216"/>
              <a:gd name="T22" fmla="*/ 48 w 216"/>
              <a:gd name="T23" fmla="*/ 198 h 216"/>
              <a:gd name="T24" fmla="*/ 32 w 216"/>
              <a:gd name="T25" fmla="*/ 186 h 216"/>
              <a:gd name="T26" fmla="*/ 20 w 216"/>
              <a:gd name="T27" fmla="*/ 170 h 216"/>
              <a:gd name="T28" fmla="*/ 10 w 216"/>
              <a:gd name="T29" fmla="*/ 150 h 216"/>
              <a:gd name="T30" fmla="*/ 2 w 216"/>
              <a:gd name="T31" fmla="*/ 130 h 216"/>
              <a:gd name="T32" fmla="*/ 0 w 216"/>
              <a:gd name="T33" fmla="*/ 108 h 216"/>
              <a:gd name="T34" fmla="*/ 2 w 216"/>
              <a:gd name="T35" fmla="*/ 86 h 216"/>
              <a:gd name="T36" fmla="*/ 10 w 216"/>
              <a:gd name="T37" fmla="*/ 66 h 216"/>
              <a:gd name="T38" fmla="*/ 20 w 216"/>
              <a:gd name="T39" fmla="*/ 48 h 216"/>
              <a:gd name="T40" fmla="*/ 32 w 216"/>
              <a:gd name="T41" fmla="*/ 32 h 216"/>
              <a:gd name="T42" fmla="*/ 48 w 216"/>
              <a:gd name="T43" fmla="*/ 18 h 216"/>
              <a:gd name="T44" fmla="*/ 66 w 216"/>
              <a:gd name="T45" fmla="*/ 8 h 216"/>
              <a:gd name="T46" fmla="*/ 86 w 216"/>
              <a:gd name="T47" fmla="*/ 2 h 216"/>
              <a:gd name="T48" fmla="*/ 108 w 216"/>
              <a:gd name="T49" fmla="*/ 0 h 216"/>
              <a:gd name="T50" fmla="*/ 130 w 216"/>
              <a:gd name="T51" fmla="*/ 2 h 216"/>
              <a:gd name="T52" fmla="*/ 150 w 216"/>
              <a:gd name="T53" fmla="*/ 8 h 216"/>
              <a:gd name="T54" fmla="*/ 170 w 216"/>
              <a:gd name="T55" fmla="*/ 18 h 216"/>
              <a:gd name="T56" fmla="*/ 186 w 216"/>
              <a:gd name="T57" fmla="*/ 32 h 216"/>
              <a:gd name="T58" fmla="*/ 198 w 216"/>
              <a:gd name="T59" fmla="*/ 48 h 216"/>
              <a:gd name="T60" fmla="*/ 208 w 216"/>
              <a:gd name="T61" fmla="*/ 66 h 216"/>
              <a:gd name="T62" fmla="*/ 214 w 216"/>
              <a:gd name="T63" fmla="*/ 86 h 216"/>
              <a:gd name="T64" fmla="*/ 214 w 216"/>
              <a:gd name="T65" fmla="*/ 108 h 216"/>
              <a:gd name="T66" fmla="*/ 216 w 216"/>
              <a:gd name="T67" fmla="*/ 108 h 21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16"/>
              <a:gd name="T103" fmla="*/ 0 h 216"/>
              <a:gd name="T104" fmla="*/ 216 w 216"/>
              <a:gd name="T105" fmla="*/ 216 h 21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16" h="216">
                <a:moveTo>
                  <a:pt x="216" y="108"/>
                </a:moveTo>
                <a:lnTo>
                  <a:pt x="214" y="130"/>
                </a:lnTo>
                <a:lnTo>
                  <a:pt x="208" y="150"/>
                </a:lnTo>
                <a:lnTo>
                  <a:pt x="198" y="170"/>
                </a:lnTo>
                <a:lnTo>
                  <a:pt x="186" y="186"/>
                </a:lnTo>
                <a:lnTo>
                  <a:pt x="170" y="198"/>
                </a:lnTo>
                <a:lnTo>
                  <a:pt x="150" y="208"/>
                </a:lnTo>
                <a:lnTo>
                  <a:pt x="130" y="214"/>
                </a:lnTo>
                <a:lnTo>
                  <a:pt x="108" y="216"/>
                </a:lnTo>
                <a:lnTo>
                  <a:pt x="86" y="214"/>
                </a:lnTo>
                <a:lnTo>
                  <a:pt x="66" y="208"/>
                </a:lnTo>
                <a:lnTo>
                  <a:pt x="48" y="198"/>
                </a:lnTo>
                <a:lnTo>
                  <a:pt x="32" y="186"/>
                </a:lnTo>
                <a:lnTo>
                  <a:pt x="20" y="170"/>
                </a:lnTo>
                <a:lnTo>
                  <a:pt x="10" y="150"/>
                </a:lnTo>
                <a:lnTo>
                  <a:pt x="2" y="130"/>
                </a:lnTo>
                <a:lnTo>
                  <a:pt x="0" y="108"/>
                </a:lnTo>
                <a:lnTo>
                  <a:pt x="2" y="86"/>
                </a:lnTo>
                <a:lnTo>
                  <a:pt x="10" y="66"/>
                </a:lnTo>
                <a:lnTo>
                  <a:pt x="20" y="48"/>
                </a:lnTo>
                <a:lnTo>
                  <a:pt x="32" y="32"/>
                </a:lnTo>
                <a:lnTo>
                  <a:pt x="48" y="18"/>
                </a:lnTo>
                <a:lnTo>
                  <a:pt x="66" y="8"/>
                </a:lnTo>
                <a:lnTo>
                  <a:pt x="86" y="2"/>
                </a:lnTo>
                <a:lnTo>
                  <a:pt x="108" y="0"/>
                </a:lnTo>
                <a:lnTo>
                  <a:pt x="130" y="2"/>
                </a:lnTo>
                <a:lnTo>
                  <a:pt x="150" y="8"/>
                </a:lnTo>
                <a:lnTo>
                  <a:pt x="170" y="18"/>
                </a:lnTo>
                <a:lnTo>
                  <a:pt x="186" y="32"/>
                </a:lnTo>
                <a:lnTo>
                  <a:pt x="198" y="48"/>
                </a:lnTo>
                <a:lnTo>
                  <a:pt x="208" y="66"/>
                </a:lnTo>
                <a:lnTo>
                  <a:pt x="214" y="86"/>
                </a:lnTo>
                <a:lnTo>
                  <a:pt x="214" y="108"/>
                </a:lnTo>
                <a:lnTo>
                  <a:pt x="216" y="10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ar-IQ">
              <a:latin typeface="Arial Rounded MT Bold" panose="020F0704030504030204" pitchFamily="34" charset="0"/>
            </a:endParaRPr>
          </a:p>
        </p:txBody>
      </p:sp>
      <p:sp>
        <p:nvSpPr>
          <p:cNvPr id="8216" name="Freeform 30"/>
          <p:cNvSpPr>
            <a:spLocks/>
          </p:cNvSpPr>
          <p:nvPr/>
        </p:nvSpPr>
        <p:spPr bwMode="auto">
          <a:xfrm>
            <a:off x="2166910" y="3786190"/>
            <a:ext cx="342900" cy="342900"/>
          </a:xfrm>
          <a:custGeom>
            <a:avLst/>
            <a:gdLst>
              <a:gd name="T0" fmla="*/ 216 w 216"/>
              <a:gd name="T1" fmla="*/ 108 h 216"/>
              <a:gd name="T2" fmla="*/ 214 w 216"/>
              <a:gd name="T3" fmla="*/ 130 h 216"/>
              <a:gd name="T4" fmla="*/ 208 w 216"/>
              <a:gd name="T5" fmla="*/ 150 h 216"/>
              <a:gd name="T6" fmla="*/ 198 w 216"/>
              <a:gd name="T7" fmla="*/ 170 h 216"/>
              <a:gd name="T8" fmla="*/ 186 w 216"/>
              <a:gd name="T9" fmla="*/ 186 h 216"/>
              <a:gd name="T10" fmla="*/ 170 w 216"/>
              <a:gd name="T11" fmla="*/ 198 h 216"/>
              <a:gd name="T12" fmla="*/ 150 w 216"/>
              <a:gd name="T13" fmla="*/ 208 h 216"/>
              <a:gd name="T14" fmla="*/ 130 w 216"/>
              <a:gd name="T15" fmla="*/ 214 h 216"/>
              <a:gd name="T16" fmla="*/ 108 w 216"/>
              <a:gd name="T17" fmla="*/ 216 h 216"/>
              <a:gd name="T18" fmla="*/ 86 w 216"/>
              <a:gd name="T19" fmla="*/ 214 h 216"/>
              <a:gd name="T20" fmla="*/ 66 w 216"/>
              <a:gd name="T21" fmla="*/ 208 h 216"/>
              <a:gd name="T22" fmla="*/ 48 w 216"/>
              <a:gd name="T23" fmla="*/ 198 h 216"/>
              <a:gd name="T24" fmla="*/ 32 w 216"/>
              <a:gd name="T25" fmla="*/ 186 h 216"/>
              <a:gd name="T26" fmla="*/ 20 w 216"/>
              <a:gd name="T27" fmla="*/ 170 h 216"/>
              <a:gd name="T28" fmla="*/ 10 w 216"/>
              <a:gd name="T29" fmla="*/ 150 h 216"/>
              <a:gd name="T30" fmla="*/ 2 w 216"/>
              <a:gd name="T31" fmla="*/ 130 h 216"/>
              <a:gd name="T32" fmla="*/ 0 w 216"/>
              <a:gd name="T33" fmla="*/ 108 h 216"/>
              <a:gd name="T34" fmla="*/ 2 w 216"/>
              <a:gd name="T35" fmla="*/ 86 h 216"/>
              <a:gd name="T36" fmla="*/ 10 w 216"/>
              <a:gd name="T37" fmla="*/ 66 h 216"/>
              <a:gd name="T38" fmla="*/ 20 w 216"/>
              <a:gd name="T39" fmla="*/ 48 h 216"/>
              <a:gd name="T40" fmla="*/ 32 w 216"/>
              <a:gd name="T41" fmla="*/ 32 h 216"/>
              <a:gd name="T42" fmla="*/ 48 w 216"/>
              <a:gd name="T43" fmla="*/ 18 h 216"/>
              <a:gd name="T44" fmla="*/ 66 w 216"/>
              <a:gd name="T45" fmla="*/ 8 h 216"/>
              <a:gd name="T46" fmla="*/ 86 w 216"/>
              <a:gd name="T47" fmla="*/ 2 h 216"/>
              <a:gd name="T48" fmla="*/ 108 w 216"/>
              <a:gd name="T49" fmla="*/ 0 h 216"/>
              <a:gd name="T50" fmla="*/ 130 w 216"/>
              <a:gd name="T51" fmla="*/ 2 h 216"/>
              <a:gd name="T52" fmla="*/ 150 w 216"/>
              <a:gd name="T53" fmla="*/ 8 h 216"/>
              <a:gd name="T54" fmla="*/ 170 w 216"/>
              <a:gd name="T55" fmla="*/ 18 h 216"/>
              <a:gd name="T56" fmla="*/ 186 w 216"/>
              <a:gd name="T57" fmla="*/ 32 h 216"/>
              <a:gd name="T58" fmla="*/ 198 w 216"/>
              <a:gd name="T59" fmla="*/ 48 h 216"/>
              <a:gd name="T60" fmla="*/ 208 w 216"/>
              <a:gd name="T61" fmla="*/ 66 h 216"/>
              <a:gd name="T62" fmla="*/ 214 w 216"/>
              <a:gd name="T63" fmla="*/ 86 h 216"/>
              <a:gd name="T64" fmla="*/ 216 w 216"/>
              <a:gd name="T65" fmla="*/ 108 h 21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6"/>
              <a:gd name="T100" fmla="*/ 0 h 216"/>
              <a:gd name="T101" fmla="*/ 216 w 216"/>
              <a:gd name="T102" fmla="*/ 216 h 21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6" h="216">
                <a:moveTo>
                  <a:pt x="216" y="108"/>
                </a:moveTo>
                <a:lnTo>
                  <a:pt x="214" y="130"/>
                </a:lnTo>
                <a:lnTo>
                  <a:pt x="208" y="150"/>
                </a:lnTo>
                <a:lnTo>
                  <a:pt x="198" y="170"/>
                </a:lnTo>
                <a:lnTo>
                  <a:pt x="186" y="186"/>
                </a:lnTo>
                <a:lnTo>
                  <a:pt x="170" y="198"/>
                </a:lnTo>
                <a:lnTo>
                  <a:pt x="150" y="208"/>
                </a:lnTo>
                <a:lnTo>
                  <a:pt x="130" y="214"/>
                </a:lnTo>
                <a:lnTo>
                  <a:pt x="108" y="216"/>
                </a:lnTo>
                <a:lnTo>
                  <a:pt x="86" y="214"/>
                </a:lnTo>
                <a:lnTo>
                  <a:pt x="66" y="208"/>
                </a:lnTo>
                <a:lnTo>
                  <a:pt x="48" y="198"/>
                </a:lnTo>
                <a:lnTo>
                  <a:pt x="32" y="186"/>
                </a:lnTo>
                <a:lnTo>
                  <a:pt x="20" y="170"/>
                </a:lnTo>
                <a:lnTo>
                  <a:pt x="10" y="150"/>
                </a:lnTo>
                <a:lnTo>
                  <a:pt x="2" y="130"/>
                </a:lnTo>
                <a:lnTo>
                  <a:pt x="0" y="108"/>
                </a:lnTo>
                <a:lnTo>
                  <a:pt x="2" y="86"/>
                </a:lnTo>
                <a:lnTo>
                  <a:pt x="10" y="66"/>
                </a:lnTo>
                <a:lnTo>
                  <a:pt x="20" y="48"/>
                </a:lnTo>
                <a:lnTo>
                  <a:pt x="32" y="32"/>
                </a:lnTo>
                <a:lnTo>
                  <a:pt x="48" y="18"/>
                </a:lnTo>
                <a:lnTo>
                  <a:pt x="66" y="8"/>
                </a:lnTo>
                <a:lnTo>
                  <a:pt x="86" y="2"/>
                </a:lnTo>
                <a:lnTo>
                  <a:pt x="108" y="0"/>
                </a:lnTo>
                <a:lnTo>
                  <a:pt x="130" y="2"/>
                </a:lnTo>
                <a:lnTo>
                  <a:pt x="150" y="8"/>
                </a:lnTo>
                <a:lnTo>
                  <a:pt x="170" y="18"/>
                </a:lnTo>
                <a:lnTo>
                  <a:pt x="186" y="32"/>
                </a:lnTo>
                <a:lnTo>
                  <a:pt x="198" y="48"/>
                </a:lnTo>
                <a:lnTo>
                  <a:pt x="208" y="66"/>
                </a:lnTo>
                <a:lnTo>
                  <a:pt x="214" y="86"/>
                </a:lnTo>
                <a:lnTo>
                  <a:pt x="216" y="108"/>
                </a:lnTo>
                <a:close/>
              </a:path>
            </a:pathLst>
          </a:cu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IQ">
              <a:latin typeface="Arial Rounded MT Bold" panose="020F0704030504030204" pitchFamily="34" charset="0"/>
            </a:endParaRPr>
          </a:p>
        </p:txBody>
      </p:sp>
      <p:sp>
        <p:nvSpPr>
          <p:cNvPr id="8218" name="Freeform 32"/>
          <p:cNvSpPr>
            <a:spLocks/>
          </p:cNvSpPr>
          <p:nvPr/>
        </p:nvSpPr>
        <p:spPr bwMode="auto">
          <a:xfrm>
            <a:off x="2166910" y="4357694"/>
            <a:ext cx="342900" cy="342900"/>
          </a:xfrm>
          <a:custGeom>
            <a:avLst/>
            <a:gdLst>
              <a:gd name="T0" fmla="*/ 216 w 216"/>
              <a:gd name="T1" fmla="*/ 108 h 216"/>
              <a:gd name="T2" fmla="*/ 214 w 216"/>
              <a:gd name="T3" fmla="*/ 130 h 216"/>
              <a:gd name="T4" fmla="*/ 208 w 216"/>
              <a:gd name="T5" fmla="*/ 150 h 216"/>
              <a:gd name="T6" fmla="*/ 198 w 216"/>
              <a:gd name="T7" fmla="*/ 168 h 216"/>
              <a:gd name="T8" fmla="*/ 186 w 216"/>
              <a:gd name="T9" fmla="*/ 184 h 216"/>
              <a:gd name="T10" fmla="*/ 170 w 216"/>
              <a:gd name="T11" fmla="*/ 198 h 216"/>
              <a:gd name="T12" fmla="*/ 150 w 216"/>
              <a:gd name="T13" fmla="*/ 208 h 216"/>
              <a:gd name="T14" fmla="*/ 130 w 216"/>
              <a:gd name="T15" fmla="*/ 214 h 216"/>
              <a:gd name="T16" fmla="*/ 108 w 216"/>
              <a:gd name="T17" fmla="*/ 216 h 216"/>
              <a:gd name="T18" fmla="*/ 86 w 216"/>
              <a:gd name="T19" fmla="*/ 214 h 216"/>
              <a:gd name="T20" fmla="*/ 66 w 216"/>
              <a:gd name="T21" fmla="*/ 208 h 216"/>
              <a:gd name="T22" fmla="*/ 48 w 216"/>
              <a:gd name="T23" fmla="*/ 198 h 216"/>
              <a:gd name="T24" fmla="*/ 32 w 216"/>
              <a:gd name="T25" fmla="*/ 184 h 216"/>
              <a:gd name="T26" fmla="*/ 20 w 216"/>
              <a:gd name="T27" fmla="*/ 168 h 216"/>
              <a:gd name="T28" fmla="*/ 10 w 216"/>
              <a:gd name="T29" fmla="*/ 150 h 216"/>
              <a:gd name="T30" fmla="*/ 2 w 216"/>
              <a:gd name="T31" fmla="*/ 130 h 216"/>
              <a:gd name="T32" fmla="*/ 0 w 216"/>
              <a:gd name="T33" fmla="*/ 108 h 216"/>
              <a:gd name="T34" fmla="*/ 2 w 216"/>
              <a:gd name="T35" fmla="*/ 86 h 216"/>
              <a:gd name="T36" fmla="*/ 10 w 216"/>
              <a:gd name="T37" fmla="*/ 66 h 216"/>
              <a:gd name="T38" fmla="*/ 20 w 216"/>
              <a:gd name="T39" fmla="*/ 48 h 216"/>
              <a:gd name="T40" fmla="*/ 32 w 216"/>
              <a:gd name="T41" fmla="*/ 32 h 216"/>
              <a:gd name="T42" fmla="*/ 48 w 216"/>
              <a:gd name="T43" fmla="*/ 18 h 216"/>
              <a:gd name="T44" fmla="*/ 66 w 216"/>
              <a:gd name="T45" fmla="*/ 8 h 216"/>
              <a:gd name="T46" fmla="*/ 86 w 216"/>
              <a:gd name="T47" fmla="*/ 2 h 216"/>
              <a:gd name="T48" fmla="*/ 108 w 216"/>
              <a:gd name="T49" fmla="*/ 0 h 216"/>
              <a:gd name="T50" fmla="*/ 130 w 216"/>
              <a:gd name="T51" fmla="*/ 2 h 216"/>
              <a:gd name="T52" fmla="*/ 150 w 216"/>
              <a:gd name="T53" fmla="*/ 8 h 216"/>
              <a:gd name="T54" fmla="*/ 170 w 216"/>
              <a:gd name="T55" fmla="*/ 18 h 216"/>
              <a:gd name="T56" fmla="*/ 186 w 216"/>
              <a:gd name="T57" fmla="*/ 32 h 216"/>
              <a:gd name="T58" fmla="*/ 198 w 216"/>
              <a:gd name="T59" fmla="*/ 48 h 216"/>
              <a:gd name="T60" fmla="*/ 208 w 216"/>
              <a:gd name="T61" fmla="*/ 66 h 216"/>
              <a:gd name="T62" fmla="*/ 214 w 216"/>
              <a:gd name="T63" fmla="*/ 86 h 216"/>
              <a:gd name="T64" fmla="*/ 216 w 216"/>
              <a:gd name="T65" fmla="*/ 108 h 21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6"/>
              <a:gd name="T100" fmla="*/ 0 h 216"/>
              <a:gd name="T101" fmla="*/ 216 w 216"/>
              <a:gd name="T102" fmla="*/ 216 h 21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6" h="216">
                <a:moveTo>
                  <a:pt x="216" y="108"/>
                </a:moveTo>
                <a:lnTo>
                  <a:pt x="214" y="130"/>
                </a:lnTo>
                <a:lnTo>
                  <a:pt x="208" y="150"/>
                </a:lnTo>
                <a:lnTo>
                  <a:pt x="198" y="168"/>
                </a:lnTo>
                <a:lnTo>
                  <a:pt x="186" y="184"/>
                </a:lnTo>
                <a:lnTo>
                  <a:pt x="170" y="198"/>
                </a:lnTo>
                <a:lnTo>
                  <a:pt x="150" y="208"/>
                </a:lnTo>
                <a:lnTo>
                  <a:pt x="130" y="214"/>
                </a:lnTo>
                <a:lnTo>
                  <a:pt x="108" y="216"/>
                </a:lnTo>
                <a:lnTo>
                  <a:pt x="86" y="214"/>
                </a:lnTo>
                <a:lnTo>
                  <a:pt x="66" y="208"/>
                </a:lnTo>
                <a:lnTo>
                  <a:pt x="48" y="198"/>
                </a:lnTo>
                <a:lnTo>
                  <a:pt x="32" y="184"/>
                </a:lnTo>
                <a:lnTo>
                  <a:pt x="20" y="168"/>
                </a:lnTo>
                <a:lnTo>
                  <a:pt x="10" y="150"/>
                </a:lnTo>
                <a:lnTo>
                  <a:pt x="2" y="130"/>
                </a:lnTo>
                <a:lnTo>
                  <a:pt x="0" y="108"/>
                </a:lnTo>
                <a:lnTo>
                  <a:pt x="2" y="86"/>
                </a:lnTo>
                <a:lnTo>
                  <a:pt x="10" y="66"/>
                </a:lnTo>
                <a:lnTo>
                  <a:pt x="20" y="48"/>
                </a:lnTo>
                <a:lnTo>
                  <a:pt x="32" y="32"/>
                </a:lnTo>
                <a:lnTo>
                  <a:pt x="48" y="18"/>
                </a:lnTo>
                <a:lnTo>
                  <a:pt x="66" y="8"/>
                </a:lnTo>
                <a:lnTo>
                  <a:pt x="86" y="2"/>
                </a:lnTo>
                <a:lnTo>
                  <a:pt x="108" y="0"/>
                </a:lnTo>
                <a:lnTo>
                  <a:pt x="130" y="2"/>
                </a:lnTo>
                <a:lnTo>
                  <a:pt x="150" y="8"/>
                </a:lnTo>
                <a:lnTo>
                  <a:pt x="170" y="18"/>
                </a:lnTo>
                <a:lnTo>
                  <a:pt x="186" y="32"/>
                </a:lnTo>
                <a:lnTo>
                  <a:pt x="198" y="48"/>
                </a:lnTo>
                <a:lnTo>
                  <a:pt x="208" y="66"/>
                </a:lnTo>
                <a:lnTo>
                  <a:pt x="214" y="86"/>
                </a:lnTo>
                <a:lnTo>
                  <a:pt x="216" y="108"/>
                </a:lnTo>
                <a:close/>
              </a:path>
            </a:pathLst>
          </a:cu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IQ">
              <a:latin typeface="Arial Rounded MT Bold" panose="020F0704030504030204" pitchFamily="34" charset="0"/>
            </a:endParaRPr>
          </a:p>
        </p:txBody>
      </p:sp>
      <p:sp>
        <p:nvSpPr>
          <p:cNvPr id="8219" name="Freeform 33"/>
          <p:cNvSpPr>
            <a:spLocks/>
          </p:cNvSpPr>
          <p:nvPr/>
        </p:nvSpPr>
        <p:spPr bwMode="auto">
          <a:xfrm>
            <a:off x="2125663" y="4938713"/>
            <a:ext cx="342900" cy="342900"/>
          </a:xfrm>
          <a:custGeom>
            <a:avLst/>
            <a:gdLst>
              <a:gd name="T0" fmla="*/ 216 w 216"/>
              <a:gd name="T1" fmla="*/ 108 h 216"/>
              <a:gd name="T2" fmla="*/ 214 w 216"/>
              <a:gd name="T3" fmla="*/ 130 h 216"/>
              <a:gd name="T4" fmla="*/ 208 w 216"/>
              <a:gd name="T5" fmla="*/ 150 h 216"/>
              <a:gd name="T6" fmla="*/ 198 w 216"/>
              <a:gd name="T7" fmla="*/ 168 h 216"/>
              <a:gd name="T8" fmla="*/ 186 w 216"/>
              <a:gd name="T9" fmla="*/ 184 h 216"/>
              <a:gd name="T10" fmla="*/ 170 w 216"/>
              <a:gd name="T11" fmla="*/ 198 h 216"/>
              <a:gd name="T12" fmla="*/ 150 w 216"/>
              <a:gd name="T13" fmla="*/ 208 h 216"/>
              <a:gd name="T14" fmla="*/ 130 w 216"/>
              <a:gd name="T15" fmla="*/ 214 h 216"/>
              <a:gd name="T16" fmla="*/ 108 w 216"/>
              <a:gd name="T17" fmla="*/ 216 h 216"/>
              <a:gd name="T18" fmla="*/ 86 w 216"/>
              <a:gd name="T19" fmla="*/ 214 h 216"/>
              <a:gd name="T20" fmla="*/ 66 w 216"/>
              <a:gd name="T21" fmla="*/ 208 h 216"/>
              <a:gd name="T22" fmla="*/ 48 w 216"/>
              <a:gd name="T23" fmla="*/ 198 h 216"/>
              <a:gd name="T24" fmla="*/ 32 w 216"/>
              <a:gd name="T25" fmla="*/ 184 h 216"/>
              <a:gd name="T26" fmla="*/ 20 w 216"/>
              <a:gd name="T27" fmla="*/ 168 h 216"/>
              <a:gd name="T28" fmla="*/ 10 w 216"/>
              <a:gd name="T29" fmla="*/ 150 h 216"/>
              <a:gd name="T30" fmla="*/ 2 w 216"/>
              <a:gd name="T31" fmla="*/ 130 h 216"/>
              <a:gd name="T32" fmla="*/ 0 w 216"/>
              <a:gd name="T33" fmla="*/ 108 h 216"/>
              <a:gd name="T34" fmla="*/ 2 w 216"/>
              <a:gd name="T35" fmla="*/ 86 h 216"/>
              <a:gd name="T36" fmla="*/ 10 w 216"/>
              <a:gd name="T37" fmla="*/ 66 h 216"/>
              <a:gd name="T38" fmla="*/ 20 w 216"/>
              <a:gd name="T39" fmla="*/ 48 h 216"/>
              <a:gd name="T40" fmla="*/ 32 w 216"/>
              <a:gd name="T41" fmla="*/ 32 h 216"/>
              <a:gd name="T42" fmla="*/ 48 w 216"/>
              <a:gd name="T43" fmla="*/ 18 h 216"/>
              <a:gd name="T44" fmla="*/ 66 w 216"/>
              <a:gd name="T45" fmla="*/ 8 h 216"/>
              <a:gd name="T46" fmla="*/ 86 w 216"/>
              <a:gd name="T47" fmla="*/ 2 h 216"/>
              <a:gd name="T48" fmla="*/ 108 w 216"/>
              <a:gd name="T49" fmla="*/ 0 h 216"/>
              <a:gd name="T50" fmla="*/ 130 w 216"/>
              <a:gd name="T51" fmla="*/ 2 h 216"/>
              <a:gd name="T52" fmla="*/ 150 w 216"/>
              <a:gd name="T53" fmla="*/ 8 h 216"/>
              <a:gd name="T54" fmla="*/ 170 w 216"/>
              <a:gd name="T55" fmla="*/ 18 h 216"/>
              <a:gd name="T56" fmla="*/ 186 w 216"/>
              <a:gd name="T57" fmla="*/ 32 h 216"/>
              <a:gd name="T58" fmla="*/ 198 w 216"/>
              <a:gd name="T59" fmla="*/ 48 h 216"/>
              <a:gd name="T60" fmla="*/ 208 w 216"/>
              <a:gd name="T61" fmla="*/ 66 h 216"/>
              <a:gd name="T62" fmla="*/ 214 w 216"/>
              <a:gd name="T63" fmla="*/ 86 h 216"/>
              <a:gd name="T64" fmla="*/ 214 w 216"/>
              <a:gd name="T65" fmla="*/ 108 h 216"/>
              <a:gd name="T66" fmla="*/ 216 w 216"/>
              <a:gd name="T67" fmla="*/ 108 h 21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216"/>
              <a:gd name="T103" fmla="*/ 0 h 216"/>
              <a:gd name="T104" fmla="*/ 216 w 216"/>
              <a:gd name="T105" fmla="*/ 216 h 21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216" h="216">
                <a:moveTo>
                  <a:pt x="216" y="108"/>
                </a:moveTo>
                <a:lnTo>
                  <a:pt x="214" y="130"/>
                </a:lnTo>
                <a:lnTo>
                  <a:pt x="208" y="150"/>
                </a:lnTo>
                <a:lnTo>
                  <a:pt x="198" y="168"/>
                </a:lnTo>
                <a:lnTo>
                  <a:pt x="186" y="184"/>
                </a:lnTo>
                <a:lnTo>
                  <a:pt x="170" y="198"/>
                </a:lnTo>
                <a:lnTo>
                  <a:pt x="150" y="208"/>
                </a:lnTo>
                <a:lnTo>
                  <a:pt x="130" y="214"/>
                </a:lnTo>
                <a:lnTo>
                  <a:pt x="108" y="216"/>
                </a:lnTo>
                <a:lnTo>
                  <a:pt x="86" y="214"/>
                </a:lnTo>
                <a:lnTo>
                  <a:pt x="66" y="208"/>
                </a:lnTo>
                <a:lnTo>
                  <a:pt x="48" y="198"/>
                </a:lnTo>
                <a:lnTo>
                  <a:pt x="32" y="184"/>
                </a:lnTo>
                <a:lnTo>
                  <a:pt x="20" y="168"/>
                </a:lnTo>
                <a:lnTo>
                  <a:pt x="10" y="150"/>
                </a:lnTo>
                <a:lnTo>
                  <a:pt x="2" y="130"/>
                </a:lnTo>
                <a:lnTo>
                  <a:pt x="0" y="108"/>
                </a:lnTo>
                <a:lnTo>
                  <a:pt x="2" y="86"/>
                </a:lnTo>
                <a:lnTo>
                  <a:pt x="10" y="66"/>
                </a:lnTo>
                <a:lnTo>
                  <a:pt x="20" y="48"/>
                </a:lnTo>
                <a:lnTo>
                  <a:pt x="32" y="32"/>
                </a:lnTo>
                <a:lnTo>
                  <a:pt x="48" y="18"/>
                </a:lnTo>
                <a:lnTo>
                  <a:pt x="66" y="8"/>
                </a:lnTo>
                <a:lnTo>
                  <a:pt x="86" y="2"/>
                </a:lnTo>
                <a:lnTo>
                  <a:pt x="108" y="0"/>
                </a:lnTo>
                <a:lnTo>
                  <a:pt x="130" y="2"/>
                </a:lnTo>
                <a:lnTo>
                  <a:pt x="150" y="8"/>
                </a:lnTo>
                <a:lnTo>
                  <a:pt x="170" y="18"/>
                </a:lnTo>
                <a:lnTo>
                  <a:pt x="186" y="32"/>
                </a:lnTo>
                <a:lnTo>
                  <a:pt x="198" y="48"/>
                </a:lnTo>
                <a:lnTo>
                  <a:pt x="208" y="66"/>
                </a:lnTo>
                <a:lnTo>
                  <a:pt x="214" y="86"/>
                </a:lnTo>
                <a:lnTo>
                  <a:pt x="214" y="108"/>
                </a:lnTo>
                <a:lnTo>
                  <a:pt x="216" y="108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ar-IQ">
              <a:latin typeface="Arial Rounded MT Bold" panose="020F0704030504030204" pitchFamily="34" charset="0"/>
            </a:endParaRPr>
          </a:p>
        </p:txBody>
      </p:sp>
      <p:sp>
        <p:nvSpPr>
          <p:cNvPr id="8223" name="Rectangle 37"/>
          <p:cNvSpPr>
            <a:spLocks noChangeArrowheads="1"/>
          </p:cNvSpPr>
          <p:nvPr/>
        </p:nvSpPr>
        <p:spPr bwMode="auto">
          <a:xfrm>
            <a:off x="2236563" y="3786191"/>
            <a:ext cx="300066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21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3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8224" name="Rectangle 38"/>
          <p:cNvSpPr>
            <a:spLocks noChangeArrowheads="1"/>
          </p:cNvSpPr>
          <p:nvPr/>
        </p:nvSpPr>
        <p:spPr bwMode="auto">
          <a:xfrm>
            <a:off x="2238348" y="4357695"/>
            <a:ext cx="1603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4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8225" name="Rectangle 39"/>
          <p:cNvSpPr>
            <a:spLocks noChangeArrowheads="1"/>
          </p:cNvSpPr>
          <p:nvPr/>
        </p:nvSpPr>
        <p:spPr bwMode="auto">
          <a:xfrm>
            <a:off x="2217738" y="4956176"/>
            <a:ext cx="1603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5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pic>
        <p:nvPicPr>
          <p:cNvPr id="34" name="Picture 33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5472" y="510572"/>
            <a:ext cx="2829320" cy="2489801"/>
          </a:xfrm>
          <a:prstGeom prst="rect">
            <a:avLst/>
          </a:prstGeom>
        </p:spPr>
      </p:pic>
      <p:pic>
        <p:nvPicPr>
          <p:cNvPr id="41" name="Picture 40" descr="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96000" y="2677166"/>
            <a:ext cx="3248484" cy="2823537"/>
          </a:xfrm>
          <a:prstGeom prst="rect">
            <a:avLst/>
          </a:prstGeom>
        </p:spPr>
      </p:pic>
      <p:sp>
        <p:nvSpPr>
          <p:cNvPr id="8206" name="Rectangle 20"/>
          <p:cNvSpPr>
            <a:spLocks noChangeArrowheads="1"/>
          </p:cNvSpPr>
          <p:nvPr/>
        </p:nvSpPr>
        <p:spPr bwMode="auto">
          <a:xfrm>
            <a:off x="2563814" y="2652713"/>
            <a:ext cx="12148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rgbClr val="231F20"/>
                </a:solidFill>
                <a:latin typeface="Arial Rounded MT Bold" panose="020F0704030504030204" pitchFamily="34" charset="0"/>
              </a:rPr>
              <a:t>Receptor 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8213" name="Rectangle 27"/>
          <p:cNvSpPr>
            <a:spLocks noChangeArrowheads="1"/>
          </p:cNvSpPr>
          <p:nvPr/>
        </p:nvSpPr>
        <p:spPr bwMode="auto">
          <a:xfrm>
            <a:off x="3630614" y="614364"/>
            <a:ext cx="10820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rgbClr val="231F20"/>
                </a:solidFill>
                <a:latin typeface="Arial Rounded MT Bold" panose="020F0704030504030204" pitchFamily="34" charset="0"/>
              </a:rPr>
              <a:t>Stimulus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8214" name="Rectangle 28"/>
          <p:cNvSpPr>
            <a:spLocks noChangeArrowheads="1"/>
          </p:cNvSpPr>
          <p:nvPr/>
        </p:nvSpPr>
        <p:spPr bwMode="auto">
          <a:xfrm>
            <a:off x="4040189" y="1589088"/>
            <a:ext cx="536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rgbClr val="231F20"/>
                </a:solidFill>
                <a:latin typeface="Arial Rounded MT Bold" panose="020F0704030504030204" pitchFamily="34" charset="0"/>
              </a:rPr>
              <a:t>Skin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8221" name="Rectangle 35"/>
          <p:cNvSpPr>
            <a:spLocks noChangeArrowheads="1"/>
          </p:cNvSpPr>
          <p:nvPr/>
        </p:nvSpPr>
        <p:spPr bwMode="auto">
          <a:xfrm>
            <a:off x="2217738" y="2638426"/>
            <a:ext cx="1603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1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8203" name="Freeform 17"/>
          <p:cNvSpPr>
            <a:spLocks/>
          </p:cNvSpPr>
          <p:nvPr/>
        </p:nvSpPr>
        <p:spPr bwMode="auto">
          <a:xfrm>
            <a:off x="2135188" y="2630488"/>
            <a:ext cx="342900" cy="342900"/>
          </a:xfrm>
          <a:custGeom>
            <a:avLst/>
            <a:gdLst>
              <a:gd name="T0" fmla="*/ 216 w 216"/>
              <a:gd name="T1" fmla="*/ 108 h 216"/>
              <a:gd name="T2" fmla="*/ 214 w 216"/>
              <a:gd name="T3" fmla="*/ 130 h 216"/>
              <a:gd name="T4" fmla="*/ 208 w 216"/>
              <a:gd name="T5" fmla="*/ 150 h 216"/>
              <a:gd name="T6" fmla="*/ 198 w 216"/>
              <a:gd name="T7" fmla="*/ 168 h 216"/>
              <a:gd name="T8" fmla="*/ 186 w 216"/>
              <a:gd name="T9" fmla="*/ 184 h 216"/>
              <a:gd name="T10" fmla="*/ 170 w 216"/>
              <a:gd name="T11" fmla="*/ 198 h 216"/>
              <a:gd name="T12" fmla="*/ 150 w 216"/>
              <a:gd name="T13" fmla="*/ 208 h 216"/>
              <a:gd name="T14" fmla="*/ 130 w 216"/>
              <a:gd name="T15" fmla="*/ 214 h 216"/>
              <a:gd name="T16" fmla="*/ 108 w 216"/>
              <a:gd name="T17" fmla="*/ 216 h 216"/>
              <a:gd name="T18" fmla="*/ 86 w 216"/>
              <a:gd name="T19" fmla="*/ 214 h 216"/>
              <a:gd name="T20" fmla="*/ 66 w 216"/>
              <a:gd name="T21" fmla="*/ 208 h 216"/>
              <a:gd name="T22" fmla="*/ 48 w 216"/>
              <a:gd name="T23" fmla="*/ 198 h 216"/>
              <a:gd name="T24" fmla="*/ 32 w 216"/>
              <a:gd name="T25" fmla="*/ 184 h 216"/>
              <a:gd name="T26" fmla="*/ 20 w 216"/>
              <a:gd name="T27" fmla="*/ 168 h 216"/>
              <a:gd name="T28" fmla="*/ 10 w 216"/>
              <a:gd name="T29" fmla="*/ 150 h 216"/>
              <a:gd name="T30" fmla="*/ 2 w 216"/>
              <a:gd name="T31" fmla="*/ 130 h 216"/>
              <a:gd name="T32" fmla="*/ 0 w 216"/>
              <a:gd name="T33" fmla="*/ 108 h 216"/>
              <a:gd name="T34" fmla="*/ 2 w 216"/>
              <a:gd name="T35" fmla="*/ 86 h 216"/>
              <a:gd name="T36" fmla="*/ 10 w 216"/>
              <a:gd name="T37" fmla="*/ 66 h 216"/>
              <a:gd name="T38" fmla="*/ 20 w 216"/>
              <a:gd name="T39" fmla="*/ 48 h 216"/>
              <a:gd name="T40" fmla="*/ 32 w 216"/>
              <a:gd name="T41" fmla="*/ 32 h 216"/>
              <a:gd name="T42" fmla="*/ 48 w 216"/>
              <a:gd name="T43" fmla="*/ 18 h 216"/>
              <a:gd name="T44" fmla="*/ 66 w 216"/>
              <a:gd name="T45" fmla="*/ 8 h 216"/>
              <a:gd name="T46" fmla="*/ 86 w 216"/>
              <a:gd name="T47" fmla="*/ 2 h 216"/>
              <a:gd name="T48" fmla="*/ 108 w 216"/>
              <a:gd name="T49" fmla="*/ 0 h 216"/>
              <a:gd name="T50" fmla="*/ 130 w 216"/>
              <a:gd name="T51" fmla="*/ 2 h 216"/>
              <a:gd name="T52" fmla="*/ 150 w 216"/>
              <a:gd name="T53" fmla="*/ 8 h 216"/>
              <a:gd name="T54" fmla="*/ 170 w 216"/>
              <a:gd name="T55" fmla="*/ 18 h 216"/>
              <a:gd name="T56" fmla="*/ 186 w 216"/>
              <a:gd name="T57" fmla="*/ 32 h 216"/>
              <a:gd name="T58" fmla="*/ 198 w 216"/>
              <a:gd name="T59" fmla="*/ 48 h 216"/>
              <a:gd name="T60" fmla="*/ 208 w 216"/>
              <a:gd name="T61" fmla="*/ 66 h 216"/>
              <a:gd name="T62" fmla="*/ 214 w 216"/>
              <a:gd name="T63" fmla="*/ 86 h 216"/>
              <a:gd name="T64" fmla="*/ 216 w 216"/>
              <a:gd name="T65" fmla="*/ 108 h 21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6"/>
              <a:gd name="T100" fmla="*/ 0 h 216"/>
              <a:gd name="T101" fmla="*/ 216 w 216"/>
              <a:gd name="T102" fmla="*/ 216 h 21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6" h="216">
                <a:moveTo>
                  <a:pt x="216" y="108"/>
                </a:moveTo>
                <a:lnTo>
                  <a:pt x="214" y="130"/>
                </a:lnTo>
                <a:lnTo>
                  <a:pt x="208" y="150"/>
                </a:lnTo>
                <a:lnTo>
                  <a:pt x="198" y="168"/>
                </a:lnTo>
                <a:lnTo>
                  <a:pt x="186" y="184"/>
                </a:lnTo>
                <a:lnTo>
                  <a:pt x="170" y="198"/>
                </a:lnTo>
                <a:lnTo>
                  <a:pt x="150" y="208"/>
                </a:lnTo>
                <a:lnTo>
                  <a:pt x="130" y="214"/>
                </a:lnTo>
                <a:lnTo>
                  <a:pt x="108" y="216"/>
                </a:lnTo>
                <a:lnTo>
                  <a:pt x="86" y="214"/>
                </a:lnTo>
                <a:lnTo>
                  <a:pt x="66" y="208"/>
                </a:lnTo>
                <a:lnTo>
                  <a:pt x="48" y="198"/>
                </a:lnTo>
                <a:lnTo>
                  <a:pt x="32" y="184"/>
                </a:lnTo>
                <a:lnTo>
                  <a:pt x="20" y="168"/>
                </a:lnTo>
                <a:lnTo>
                  <a:pt x="10" y="150"/>
                </a:lnTo>
                <a:lnTo>
                  <a:pt x="2" y="130"/>
                </a:lnTo>
                <a:lnTo>
                  <a:pt x="0" y="108"/>
                </a:lnTo>
                <a:lnTo>
                  <a:pt x="2" y="86"/>
                </a:lnTo>
                <a:lnTo>
                  <a:pt x="10" y="66"/>
                </a:lnTo>
                <a:lnTo>
                  <a:pt x="20" y="48"/>
                </a:lnTo>
                <a:lnTo>
                  <a:pt x="32" y="32"/>
                </a:lnTo>
                <a:lnTo>
                  <a:pt x="48" y="18"/>
                </a:lnTo>
                <a:lnTo>
                  <a:pt x="66" y="8"/>
                </a:lnTo>
                <a:lnTo>
                  <a:pt x="86" y="2"/>
                </a:lnTo>
                <a:lnTo>
                  <a:pt x="108" y="0"/>
                </a:lnTo>
                <a:lnTo>
                  <a:pt x="130" y="2"/>
                </a:lnTo>
                <a:lnTo>
                  <a:pt x="150" y="8"/>
                </a:lnTo>
                <a:lnTo>
                  <a:pt x="170" y="18"/>
                </a:lnTo>
                <a:lnTo>
                  <a:pt x="186" y="32"/>
                </a:lnTo>
                <a:lnTo>
                  <a:pt x="198" y="48"/>
                </a:lnTo>
                <a:lnTo>
                  <a:pt x="208" y="66"/>
                </a:lnTo>
                <a:lnTo>
                  <a:pt x="214" y="86"/>
                </a:lnTo>
                <a:lnTo>
                  <a:pt x="216" y="108"/>
                </a:lnTo>
                <a:close/>
              </a:path>
            </a:pathLst>
          </a:cu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IQ">
              <a:latin typeface="Arial Rounded MT Bold" panose="020F0704030504030204" pitchFamily="34" charset="0"/>
            </a:endParaRPr>
          </a:p>
        </p:txBody>
      </p:sp>
      <p:sp>
        <p:nvSpPr>
          <p:cNvPr id="8199" name="Freeform 13"/>
          <p:cNvSpPr>
            <a:spLocks/>
          </p:cNvSpPr>
          <p:nvPr/>
        </p:nvSpPr>
        <p:spPr bwMode="auto">
          <a:xfrm>
            <a:off x="4840288" y="3011489"/>
            <a:ext cx="1625600" cy="365125"/>
          </a:xfrm>
          <a:custGeom>
            <a:avLst/>
            <a:gdLst>
              <a:gd name="T0" fmla="*/ 0 w 1024"/>
              <a:gd name="T1" fmla="*/ 230 h 230"/>
              <a:gd name="T2" fmla="*/ 642 w 1024"/>
              <a:gd name="T3" fmla="*/ 230 h 230"/>
              <a:gd name="T4" fmla="*/ 1024 w 1024"/>
              <a:gd name="T5" fmla="*/ 0 h 230"/>
              <a:gd name="T6" fmla="*/ 0 60000 65536"/>
              <a:gd name="T7" fmla="*/ 0 60000 65536"/>
              <a:gd name="T8" fmla="*/ 0 60000 65536"/>
              <a:gd name="T9" fmla="*/ 0 w 1024"/>
              <a:gd name="T10" fmla="*/ 0 h 230"/>
              <a:gd name="T11" fmla="*/ 1024 w 1024"/>
              <a:gd name="T12" fmla="*/ 230 h 23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024" h="230">
                <a:moveTo>
                  <a:pt x="0" y="230"/>
                </a:moveTo>
                <a:lnTo>
                  <a:pt x="642" y="230"/>
                </a:lnTo>
                <a:lnTo>
                  <a:pt x="1024" y="0"/>
                </a:lnTo>
              </a:path>
            </a:pathLst>
          </a:cu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IQ">
              <a:latin typeface="Arial Rounded MT Bold" panose="020F0704030504030204" pitchFamily="34" charset="0"/>
            </a:endParaRPr>
          </a:p>
        </p:txBody>
      </p:sp>
      <p:sp>
        <p:nvSpPr>
          <p:cNvPr id="8205" name="Freeform 19"/>
          <p:cNvSpPr>
            <a:spLocks/>
          </p:cNvSpPr>
          <p:nvPr/>
        </p:nvSpPr>
        <p:spPr bwMode="auto">
          <a:xfrm>
            <a:off x="2166910" y="3214687"/>
            <a:ext cx="342900" cy="346075"/>
          </a:xfrm>
          <a:custGeom>
            <a:avLst/>
            <a:gdLst>
              <a:gd name="T0" fmla="*/ 216 w 216"/>
              <a:gd name="T1" fmla="*/ 108 h 218"/>
              <a:gd name="T2" fmla="*/ 214 w 216"/>
              <a:gd name="T3" fmla="*/ 130 h 218"/>
              <a:gd name="T4" fmla="*/ 208 w 216"/>
              <a:gd name="T5" fmla="*/ 150 h 218"/>
              <a:gd name="T6" fmla="*/ 198 w 216"/>
              <a:gd name="T7" fmla="*/ 170 h 218"/>
              <a:gd name="T8" fmla="*/ 186 w 216"/>
              <a:gd name="T9" fmla="*/ 186 h 218"/>
              <a:gd name="T10" fmla="*/ 170 w 216"/>
              <a:gd name="T11" fmla="*/ 198 h 218"/>
              <a:gd name="T12" fmla="*/ 150 w 216"/>
              <a:gd name="T13" fmla="*/ 208 h 218"/>
              <a:gd name="T14" fmla="*/ 130 w 216"/>
              <a:gd name="T15" fmla="*/ 214 h 218"/>
              <a:gd name="T16" fmla="*/ 108 w 216"/>
              <a:gd name="T17" fmla="*/ 218 h 218"/>
              <a:gd name="T18" fmla="*/ 86 w 216"/>
              <a:gd name="T19" fmla="*/ 214 h 218"/>
              <a:gd name="T20" fmla="*/ 66 w 216"/>
              <a:gd name="T21" fmla="*/ 208 h 218"/>
              <a:gd name="T22" fmla="*/ 48 w 216"/>
              <a:gd name="T23" fmla="*/ 198 h 218"/>
              <a:gd name="T24" fmla="*/ 32 w 216"/>
              <a:gd name="T25" fmla="*/ 186 h 218"/>
              <a:gd name="T26" fmla="*/ 20 w 216"/>
              <a:gd name="T27" fmla="*/ 170 h 218"/>
              <a:gd name="T28" fmla="*/ 10 w 216"/>
              <a:gd name="T29" fmla="*/ 150 h 218"/>
              <a:gd name="T30" fmla="*/ 2 w 216"/>
              <a:gd name="T31" fmla="*/ 130 h 218"/>
              <a:gd name="T32" fmla="*/ 0 w 216"/>
              <a:gd name="T33" fmla="*/ 108 h 218"/>
              <a:gd name="T34" fmla="*/ 2 w 216"/>
              <a:gd name="T35" fmla="*/ 88 h 218"/>
              <a:gd name="T36" fmla="*/ 10 w 216"/>
              <a:gd name="T37" fmla="*/ 66 h 218"/>
              <a:gd name="T38" fmla="*/ 20 w 216"/>
              <a:gd name="T39" fmla="*/ 48 h 218"/>
              <a:gd name="T40" fmla="*/ 32 w 216"/>
              <a:gd name="T41" fmla="*/ 32 h 218"/>
              <a:gd name="T42" fmla="*/ 48 w 216"/>
              <a:gd name="T43" fmla="*/ 20 h 218"/>
              <a:gd name="T44" fmla="*/ 66 w 216"/>
              <a:gd name="T45" fmla="*/ 10 h 218"/>
              <a:gd name="T46" fmla="*/ 86 w 216"/>
              <a:gd name="T47" fmla="*/ 2 h 218"/>
              <a:gd name="T48" fmla="*/ 108 w 216"/>
              <a:gd name="T49" fmla="*/ 0 h 218"/>
              <a:gd name="T50" fmla="*/ 130 w 216"/>
              <a:gd name="T51" fmla="*/ 2 h 218"/>
              <a:gd name="T52" fmla="*/ 150 w 216"/>
              <a:gd name="T53" fmla="*/ 10 h 218"/>
              <a:gd name="T54" fmla="*/ 170 w 216"/>
              <a:gd name="T55" fmla="*/ 20 h 218"/>
              <a:gd name="T56" fmla="*/ 186 w 216"/>
              <a:gd name="T57" fmla="*/ 32 h 218"/>
              <a:gd name="T58" fmla="*/ 198 w 216"/>
              <a:gd name="T59" fmla="*/ 48 h 218"/>
              <a:gd name="T60" fmla="*/ 208 w 216"/>
              <a:gd name="T61" fmla="*/ 66 h 218"/>
              <a:gd name="T62" fmla="*/ 214 w 216"/>
              <a:gd name="T63" fmla="*/ 88 h 218"/>
              <a:gd name="T64" fmla="*/ 216 w 216"/>
              <a:gd name="T65" fmla="*/ 108 h 21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6"/>
              <a:gd name="T100" fmla="*/ 0 h 218"/>
              <a:gd name="T101" fmla="*/ 216 w 216"/>
              <a:gd name="T102" fmla="*/ 218 h 21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6" h="218">
                <a:moveTo>
                  <a:pt x="216" y="108"/>
                </a:moveTo>
                <a:lnTo>
                  <a:pt x="214" y="130"/>
                </a:lnTo>
                <a:lnTo>
                  <a:pt x="208" y="150"/>
                </a:lnTo>
                <a:lnTo>
                  <a:pt x="198" y="170"/>
                </a:lnTo>
                <a:lnTo>
                  <a:pt x="186" y="186"/>
                </a:lnTo>
                <a:lnTo>
                  <a:pt x="170" y="198"/>
                </a:lnTo>
                <a:lnTo>
                  <a:pt x="150" y="208"/>
                </a:lnTo>
                <a:lnTo>
                  <a:pt x="130" y="214"/>
                </a:lnTo>
                <a:lnTo>
                  <a:pt x="108" y="218"/>
                </a:lnTo>
                <a:lnTo>
                  <a:pt x="86" y="214"/>
                </a:lnTo>
                <a:lnTo>
                  <a:pt x="66" y="208"/>
                </a:lnTo>
                <a:lnTo>
                  <a:pt x="48" y="198"/>
                </a:lnTo>
                <a:lnTo>
                  <a:pt x="32" y="186"/>
                </a:lnTo>
                <a:lnTo>
                  <a:pt x="20" y="170"/>
                </a:lnTo>
                <a:lnTo>
                  <a:pt x="10" y="150"/>
                </a:lnTo>
                <a:lnTo>
                  <a:pt x="2" y="130"/>
                </a:lnTo>
                <a:lnTo>
                  <a:pt x="0" y="108"/>
                </a:lnTo>
                <a:lnTo>
                  <a:pt x="2" y="88"/>
                </a:lnTo>
                <a:lnTo>
                  <a:pt x="10" y="66"/>
                </a:lnTo>
                <a:lnTo>
                  <a:pt x="20" y="48"/>
                </a:lnTo>
                <a:lnTo>
                  <a:pt x="32" y="32"/>
                </a:lnTo>
                <a:lnTo>
                  <a:pt x="48" y="20"/>
                </a:lnTo>
                <a:lnTo>
                  <a:pt x="66" y="10"/>
                </a:lnTo>
                <a:lnTo>
                  <a:pt x="86" y="2"/>
                </a:lnTo>
                <a:lnTo>
                  <a:pt x="108" y="0"/>
                </a:lnTo>
                <a:lnTo>
                  <a:pt x="130" y="2"/>
                </a:lnTo>
                <a:lnTo>
                  <a:pt x="150" y="10"/>
                </a:lnTo>
                <a:lnTo>
                  <a:pt x="170" y="20"/>
                </a:lnTo>
                <a:lnTo>
                  <a:pt x="186" y="32"/>
                </a:lnTo>
                <a:lnTo>
                  <a:pt x="198" y="48"/>
                </a:lnTo>
                <a:lnTo>
                  <a:pt x="208" y="66"/>
                </a:lnTo>
                <a:lnTo>
                  <a:pt x="214" y="88"/>
                </a:lnTo>
                <a:lnTo>
                  <a:pt x="216" y="108"/>
                </a:lnTo>
                <a:close/>
              </a:path>
            </a:pathLst>
          </a:cu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IQ">
              <a:latin typeface="Arial Rounded MT Bold" panose="020F0704030504030204" pitchFamily="34" charset="0"/>
            </a:endParaRPr>
          </a:p>
        </p:txBody>
      </p:sp>
      <p:sp>
        <p:nvSpPr>
          <p:cNvPr id="8222" name="Rectangle 36"/>
          <p:cNvSpPr>
            <a:spLocks noChangeArrowheads="1"/>
          </p:cNvSpPr>
          <p:nvPr/>
        </p:nvSpPr>
        <p:spPr bwMode="auto">
          <a:xfrm>
            <a:off x="2238348" y="3214687"/>
            <a:ext cx="160300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100" dirty="0">
                <a:solidFill>
                  <a:srgbClr val="231F20"/>
                </a:solidFill>
                <a:latin typeface="Arial Rounded MT Bold" panose="020F0704030504030204" pitchFamily="34" charset="0"/>
              </a:rPr>
              <a:t>2</a:t>
            </a:r>
            <a:endParaRPr lang="en-US" dirty="0">
              <a:latin typeface="Arial Rounded MT Bold" panose="020F0704030504030204" pitchFamily="34" charset="0"/>
            </a:endParaRPr>
          </a:p>
        </p:txBody>
      </p:sp>
      <p:sp>
        <p:nvSpPr>
          <p:cNvPr id="8207" name="Rectangle 21"/>
          <p:cNvSpPr>
            <a:spLocks noChangeArrowheads="1"/>
          </p:cNvSpPr>
          <p:nvPr/>
        </p:nvSpPr>
        <p:spPr bwMode="auto">
          <a:xfrm>
            <a:off x="2576585" y="3214687"/>
            <a:ext cx="17866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231F20"/>
                </a:solidFill>
                <a:latin typeface="Arial Rounded MT Bold" panose="020F0704030504030204" pitchFamily="34" charset="0"/>
              </a:rPr>
              <a:t>Afferent nerve</a:t>
            </a:r>
          </a:p>
        </p:txBody>
      </p:sp>
      <p:sp>
        <p:nvSpPr>
          <p:cNvPr id="8200" name="Freeform 14"/>
          <p:cNvSpPr>
            <a:spLocks/>
          </p:cNvSpPr>
          <p:nvPr/>
        </p:nvSpPr>
        <p:spPr bwMode="auto">
          <a:xfrm>
            <a:off x="4840288" y="3887789"/>
            <a:ext cx="2171700" cy="85725"/>
          </a:xfrm>
          <a:custGeom>
            <a:avLst/>
            <a:gdLst>
              <a:gd name="T0" fmla="*/ 0 w 1368"/>
              <a:gd name="T1" fmla="*/ 54 h 54"/>
              <a:gd name="T2" fmla="*/ 630 w 1368"/>
              <a:gd name="T3" fmla="*/ 54 h 54"/>
              <a:gd name="T4" fmla="*/ 1368 w 1368"/>
              <a:gd name="T5" fmla="*/ 0 h 54"/>
              <a:gd name="T6" fmla="*/ 0 60000 65536"/>
              <a:gd name="T7" fmla="*/ 0 60000 65536"/>
              <a:gd name="T8" fmla="*/ 0 60000 65536"/>
              <a:gd name="T9" fmla="*/ 0 w 1368"/>
              <a:gd name="T10" fmla="*/ 0 h 54"/>
              <a:gd name="T11" fmla="*/ 1368 w 1368"/>
              <a:gd name="T12" fmla="*/ 54 h 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8" h="54">
                <a:moveTo>
                  <a:pt x="0" y="54"/>
                </a:moveTo>
                <a:lnTo>
                  <a:pt x="630" y="54"/>
                </a:lnTo>
                <a:lnTo>
                  <a:pt x="1368" y="0"/>
                </a:lnTo>
              </a:path>
            </a:pathLst>
          </a:cu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IQ">
              <a:latin typeface="Arial Rounded MT Bold" panose="020F0704030504030204" pitchFamily="34" charset="0"/>
            </a:endParaRPr>
          </a:p>
        </p:txBody>
      </p:sp>
      <p:sp>
        <p:nvSpPr>
          <p:cNvPr id="8197" name="Freeform 11"/>
          <p:cNvSpPr>
            <a:spLocks/>
          </p:cNvSpPr>
          <p:nvPr/>
        </p:nvSpPr>
        <p:spPr bwMode="auto">
          <a:xfrm>
            <a:off x="7183439" y="2722563"/>
            <a:ext cx="968375" cy="1168400"/>
          </a:xfrm>
          <a:custGeom>
            <a:avLst/>
            <a:gdLst>
              <a:gd name="T0" fmla="*/ 610 w 610"/>
              <a:gd name="T1" fmla="*/ 0 h 736"/>
              <a:gd name="T2" fmla="*/ 310 w 610"/>
              <a:gd name="T3" fmla="*/ 0 h 736"/>
              <a:gd name="T4" fmla="*/ 0 w 610"/>
              <a:gd name="T5" fmla="*/ 736 h 736"/>
              <a:gd name="T6" fmla="*/ 0 60000 65536"/>
              <a:gd name="T7" fmla="*/ 0 60000 65536"/>
              <a:gd name="T8" fmla="*/ 0 60000 65536"/>
              <a:gd name="T9" fmla="*/ 0 w 610"/>
              <a:gd name="T10" fmla="*/ 0 h 736"/>
              <a:gd name="T11" fmla="*/ 610 w 610"/>
              <a:gd name="T12" fmla="*/ 736 h 7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10" h="736">
                <a:moveTo>
                  <a:pt x="610" y="0"/>
                </a:moveTo>
                <a:lnTo>
                  <a:pt x="310" y="0"/>
                </a:lnTo>
                <a:lnTo>
                  <a:pt x="0" y="736"/>
                </a:lnTo>
              </a:path>
            </a:pathLst>
          </a:cu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IQ">
              <a:latin typeface="Arial Rounded MT Bold" panose="020F0704030504030204" pitchFamily="34" charset="0"/>
            </a:endParaRPr>
          </a:p>
        </p:txBody>
      </p:sp>
      <p:pic>
        <p:nvPicPr>
          <p:cNvPr id="40" name="Picture 39" descr="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24298" y="4286257"/>
            <a:ext cx="3357586" cy="1264295"/>
          </a:xfrm>
          <a:prstGeom prst="rect">
            <a:avLst/>
          </a:prstGeom>
        </p:spPr>
      </p:pic>
      <p:sp>
        <p:nvSpPr>
          <p:cNvPr id="8201" name="Freeform 15"/>
          <p:cNvSpPr>
            <a:spLocks/>
          </p:cNvSpPr>
          <p:nvPr/>
        </p:nvSpPr>
        <p:spPr bwMode="auto">
          <a:xfrm>
            <a:off x="4840288" y="4551364"/>
            <a:ext cx="2038350" cy="155575"/>
          </a:xfrm>
          <a:custGeom>
            <a:avLst/>
            <a:gdLst>
              <a:gd name="T0" fmla="*/ 0 w 1284"/>
              <a:gd name="T1" fmla="*/ 0 h 98"/>
              <a:gd name="T2" fmla="*/ 636 w 1284"/>
              <a:gd name="T3" fmla="*/ 0 h 98"/>
              <a:gd name="T4" fmla="*/ 1284 w 1284"/>
              <a:gd name="T5" fmla="*/ 98 h 98"/>
              <a:gd name="T6" fmla="*/ 0 60000 65536"/>
              <a:gd name="T7" fmla="*/ 0 60000 65536"/>
              <a:gd name="T8" fmla="*/ 0 60000 65536"/>
              <a:gd name="T9" fmla="*/ 0 w 1284"/>
              <a:gd name="T10" fmla="*/ 0 h 98"/>
              <a:gd name="T11" fmla="*/ 1284 w 1284"/>
              <a:gd name="T12" fmla="*/ 98 h 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284" h="98">
                <a:moveTo>
                  <a:pt x="0" y="0"/>
                </a:moveTo>
                <a:lnTo>
                  <a:pt x="636" y="0"/>
                </a:lnTo>
                <a:lnTo>
                  <a:pt x="1284" y="98"/>
                </a:lnTo>
              </a:path>
            </a:pathLst>
          </a:cu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IQ">
              <a:latin typeface="Arial Rounded MT Bold" panose="020F0704030504030204" pitchFamily="34" charset="0"/>
            </a:endParaRPr>
          </a:p>
        </p:txBody>
      </p:sp>
      <p:sp>
        <p:nvSpPr>
          <p:cNvPr id="8196" name="Freeform 10"/>
          <p:cNvSpPr>
            <a:spLocks/>
          </p:cNvSpPr>
          <p:nvPr/>
        </p:nvSpPr>
        <p:spPr bwMode="auto">
          <a:xfrm>
            <a:off x="7227888" y="5224464"/>
            <a:ext cx="869950" cy="631825"/>
          </a:xfrm>
          <a:custGeom>
            <a:avLst/>
            <a:gdLst>
              <a:gd name="T0" fmla="*/ 0 w 548"/>
              <a:gd name="T1" fmla="*/ 0 h 398"/>
              <a:gd name="T2" fmla="*/ 180 w 548"/>
              <a:gd name="T3" fmla="*/ 398 h 398"/>
              <a:gd name="T4" fmla="*/ 548 w 548"/>
              <a:gd name="T5" fmla="*/ 398 h 398"/>
              <a:gd name="T6" fmla="*/ 0 60000 65536"/>
              <a:gd name="T7" fmla="*/ 0 60000 65536"/>
              <a:gd name="T8" fmla="*/ 0 60000 65536"/>
              <a:gd name="T9" fmla="*/ 0 w 548"/>
              <a:gd name="T10" fmla="*/ 0 h 398"/>
              <a:gd name="T11" fmla="*/ 548 w 548"/>
              <a:gd name="T12" fmla="*/ 398 h 39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48" h="398">
                <a:moveTo>
                  <a:pt x="0" y="0"/>
                </a:moveTo>
                <a:lnTo>
                  <a:pt x="180" y="398"/>
                </a:lnTo>
                <a:lnTo>
                  <a:pt x="548" y="398"/>
                </a:lnTo>
              </a:path>
            </a:pathLst>
          </a:cu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IQ">
              <a:latin typeface="Arial Rounded MT Bold" panose="020F0704030504030204" pitchFamily="34" charset="0"/>
            </a:endParaRPr>
          </a:p>
        </p:txBody>
      </p:sp>
      <p:pic>
        <p:nvPicPr>
          <p:cNvPr id="38" name="Picture 37" descr="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52663" y="4643446"/>
            <a:ext cx="2867425" cy="1571844"/>
          </a:xfrm>
          <a:prstGeom prst="rect">
            <a:avLst/>
          </a:prstGeom>
        </p:spPr>
      </p:pic>
      <p:sp>
        <p:nvSpPr>
          <p:cNvPr id="8198" name="Line 12"/>
          <p:cNvSpPr>
            <a:spLocks noChangeShapeType="1"/>
          </p:cNvSpPr>
          <p:nvPr/>
        </p:nvSpPr>
        <p:spPr bwMode="auto">
          <a:xfrm flipH="1">
            <a:off x="2976563" y="776289"/>
            <a:ext cx="628650" cy="1587"/>
          </a:xfrm>
          <a:prstGeom prst="line">
            <a:avLst/>
          </a:pr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IQ">
              <a:latin typeface="Arial Rounded MT Bold" panose="020F0704030504030204" pitchFamily="34" charset="0"/>
            </a:endParaRPr>
          </a:p>
        </p:txBody>
      </p:sp>
      <p:sp>
        <p:nvSpPr>
          <p:cNvPr id="8210" name="Rectangle 24"/>
          <p:cNvSpPr>
            <a:spLocks noChangeArrowheads="1"/>
          </p:cNvSpPr>
          <p:nvPr/>
        </p:nvSpPr>
        <p:spPr bwMode="auto">
          <a:xfrm>
            <a:off x="2563813" y="4957763"/>
            <a:ext cx="10111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2000" b="1" dirty="0">
                <a:solidFill>
                  <a:srgbClr val="231F20"/>
                </a:solidFill>
                <a:latin typeface="Arial Rounded MT Bold" panose="020F0704030504030204" pitchFamily="34" charset="0"/>
              </a:rPr>
              <a:t>Effector</a:t>
            </a:r>
            <a:endParaRPr lang="en-US" b="1" dirty="0">
              <a:latin typeface="Arial Rounded MT Bold" panose="020F0704030504030204" pitchFamily="34" charset="0"/>
            </a:endParaRPr>
          </a:p>
        </p:txBody>
      </p:sp>
      <p:sp>
        <p:nvSpPr>
          <p:cNvPr id="8220" name="Freeform 34"/>
          <p:cNvSpPr>
            <a:spLocks/>
          </p:cNvSpPr>
          <p:nvPr/>
        </p:nvSpPr>
        <p:spPr bwMode="auto">
          <a:xfrm>
            <a:off x="2148836" y="4948238"/>
            <a:ext cx="342900" cy="342900"/>
          </a:xfrm>
          <a:custGeom>
            <a:avLst/>
            <a:gdLst>
              <a:gd name="T0" fmla="*/ 216 w 216"/>
              <a:gd name="T1" fmla="*/ 108 h 216"/>
              <a:gd name="T2" fmla="*/ 214 w 216"/>
              <a:gd name="T3" fmla="*/ 130 h 216"/>
              <a:gd name="T4" fmla="*/ 208 w 216"/>
              <a:gd name="T5" fmla="*/ 150 h 216"/>
              <a:gd name="T6" fmla="*/ 198 w 216"/>
              <a:gd name="T7" fmla="*/ 168 h 216"/>
              <a:gd name="T8" fmla="*/ 186 w 216"/>
              <a:gd name="T9" fmla="*/ 184 h 216"/>
              <a:gd name="T10" fmla="*/ 170 w 216"/>
              <a:gd name="T11" fmla="*/ 198 h 216"/>
              <a:gd name="T12" fmla="*/ 150 w 216"/>
              <a:gd name="T13" fmla="*/ 208 h 216"/>
              <a:gd name="T14" fmla="*/ 130 w 216"/>
              <a:gd name="T15" fmla="*/ 214 h 216"/>
              <a:gd name="T16" fmla="*/ 108 w 216"/>
              <a:gd name="T17" fmla="*/ 216 h 216"/>
              <a:gd name="T18" fmla="*/ 86 w 216"/>
              <a:gd name="T19" fmla="*/ 214 h 216"/>
              <a:gd name="T20" fmla="*/ 66 w 216"/>
              <a:gd name="T21" fmla="*/ 208 h 216"/>
              <a:gd name="T22" fmla="*/ 48 w 216"/>
              <a:gd name="T23" fmla="*/ 198 h 216"/>
              <a:gd name="T24" fmla="*/ 32 w 216"/>
              <a:gd name="T25" fmla="*/ 184 h 216"/>
              <a:gd name="T26" fmla="*/ 20 w 216"/>
              <a:gd name="T27" fmla="*/ 168 h 216"/>
              <a:gd name="T28" fmla="*/ 10 w 216"/>
              <a:gd name="T29" fmla="*/ 150 h 216"/>
              <a:gd name="T30" fmla="*/ 2 w 216"/>
              <a:gd name="T31" fmla="*/ 130 h 216"/>
              <a:gd name="T32" fmla="*/ 0 w 216"/>
              <a:gd name="T33" fmla="*/ 108 h 216"/>
              <a:gd name="T34" fmla="*/ 2 w 216"/>
              <a:gd name="T35" fmla="*/ 86 h 216"/>
              <a:gd name="T36" fmla="*/ 10 w 216"/>
              <a:gd name="T37" fmla="*/ 66 h 216"/>
              <a:gd name="T38" fmla="*/ 20 w 216"/>
              <a:gd name="T39" fmla="*/ 48 h 216"/>
              <a:gd name="T40" fmla="*/ 32 w 216"/>
              <a:gd name="T41" fmla="*/ 32 h 216"/>
              <a:gd name="T42" fmla="*/ 48 w 216"/>
              <a:gd name="T43" fmla="*/ 18 h 216"/>
              <a:gd name="T44" fmla="*/ 66 w 216"/>
              <a:gd name="T45" fmla="*/ 8 h 216"/>
              <a:gd name="T46" fmla="*/ 86 w 216"/>
              <a:gd name="T47" fmla="*/ 2 h 216"/>
              <a:gd name="T48" fmla="*/ 108 w 216"/>
              <a:gd name="T49" fmla="*/ 0 h 216"/>
              <a:gd name="T50" fmla="*/ 130 w 216"/>
              <a:gd name="T51" fmla="*/ 2 h 216"/>
              <a:gd name="T52" fmla="*/ 150 w 216"/>
              <a:gd name="T53" fmla="*/ 8 h 216"/>
              <a:gd name="T54" fmla="*/ 170 w 216"/>
              <a:gd name="T55" fmla="*/ 18 h 216"/>
              <a:gd name="T56" fmla="*/ 186 w 216"/>
              <a:gd name="T57" fmla="*/ 32 h 216"/>
              <a:gd name="T58" fmla="*/ 198 w 216"/>
              <a:gd name="T59" fmla="*/ 48 h 216"/>
              <a:gd name="T60" fmla="*/ 208 w 216"/>
              <a:gd name="T61" fmla="*/ 66 h 216"/>
              <a:gd name="T62" fmla="*/ 214 w 216"/>
              <a:gd name="T63" fmla="*/ 86 h 216"/>
              <a:gd name="T64" fmla="*/ 216 w 216"/>
              <a:gd name="T65" fmla="*/ 108 h 21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6"/>
              <a:gd name="T100" fmla="*/ 0 h 216"/>
              <a:gd name="T101" fmla="*/ 216 w 216"/>
              <a:gd name="T102" fmla="*/ 216 h 21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6" h="216">
                <a:moveTo>
                  <a:pt x="216" y="108"/>
                </a:moveTo>
                <a:lnTo>
                  <a:pt x="214" y="130"/>
                </a:lnTo>
                <a:lnTo>
                  <a:pt x="208" y="150"/>
                </a:lnTo>
                <a:lnTo>
                  <a:pt x="198" y="168"/>
                </a:lnTo>
                <a:lnTo>
                  <a:pt x="186" y="184"/>
                </a:lnTo>
                <a:lnTo>
                  <a:pt x="170" y="198"/>
                </a:lnTo>
                <a:lnTo>
                  <a:pt x="150" y="208"/>
                </a:lnTo>
                <a:lnTo>
                  <a:pt x="130" y="214"/>
                </a:lnTo>
                <a:lnTo>
                  <a:pt x="108" y="216"/>
                </a:lnTo>
                <a:lnTo>
                  <a:pt x="86" y="214"/>
                </a:lnTo>
                <a:lnTo>
                  <a:pt x="66" y="208"/>
                </a:lnTo>
                <a:lnTo>
                  <a:pt x="48" y="198"/>
                </a:lnTo>
                <a:lnTo>
                  <a:pt x="32" y="184"/>
                </a:lnTo>
                <a:lnTo>
                  <a:pt x="20" y="168"/>
                </a:lnTo>
                <a:lnTo>
                  <a:pt x="10" y="150"/>
                </a:lnTo>
                <a:lnTo>
                  <a:pt x="2" y="130"/>
                </a:lnTo>
                <a:lnTo>
                  <a:pt x="0" y="108"/>
                </a:lnTo>
                <a:lnTo>
                  <a:pt x="2" y="86"/>
                </a:lnTo>
                <a:lnTo>
                  <a:pt x="10" y="66"/>
                </a:lnTo>
                <a:lnTo>
                  <a:pt x="20" y="48"/>
                </a:lnTo>
                <a:lnTo>
                  <a:pt x="32" y="32"/>
                </a:lnTo>
                <a:lnTo>
                  <a:pt x="48" y="18"/>
                </a:lnTo>
                <a:lnTo>
                  <a:pt x="66" y="8"/>
                </a:lnTo>
                <a:lnTo>
                  <a:pt x="86" y="2"/>
                </a:lnTo>
                <a:lnTo>
                  <a:pt x="108" y="0"/>
                </a:lnTo>
                <a:lnTo>
                  <a:pt x="130" y="2"/>
                </a:lnTo>
                <a:lnTo>
                  <a:pt x="150" y="8"/>
                </a:lnTo>
                <a:lnTo>
                  <a:pt x="170" y="18"/>
                </a:lnTo>
                <a:lnTo>
                  <a:pt x="186" y="32"/>
                </a:lnTo>
                <a:lnTo>
                  <a:pt x="198" y="48"/>
                </a:lnTo>
                <a:lnTo>
                  <a:pt x="208" y="66"/>
                </a:lnTo>
                <a:lnTo>
                  <a:pt x="214" y="86"/>
                </a:lnTo>
                <a:lnTo>
                  <a:pt x="216" y="108"/>
                </a:lnTo>
                <a:close/>
              </a:path>
            </a:pathLst>
          </a:custGeom>
          <a:noFill/>
          <a:ln w="22225">
            <a:solidFill>
              <a:srgbClr val="231F20"/>
            </a:solidFill>
            <a:round/>
            <a:headEnd/>
            <a:tailEnd/>
          </a:ln>
        </p:spPr>
        <p:txBody>
          <a:bodyPr/>
          <a:lstStyle/>
          <a:p>
            <a:endParaRPr lang="ar-IQ">
              <a:latin typeface="Arial Rounded MT Bold" panose="020F0704030504030204" pitchFamily="34" charset="0"/>
            </a:endParaRPr>
          </a:p>
        </p:txBody>
      </p:sp>
      <p:sp>
        <p:nvSpPr>
          <p:cNvPr id="8209" name="Rectangle 23"/>
          <p:cNvSpPr>
            <a:spLocks noChangeArrowheads="1"/>
          </p:cNvSpPr>
          <p:nvPr/>
        </p:nvSpPr>
        <p:spPr bwMode="auto">
          <a:xfrm>
            <a:off x="2536892" y="4357695"/>
            <a:ext cx="192882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2000" b="1" dirty="0">
                <a:solidFill>
                  <a:srgbClr val="231F20"/>
                </a:solidFill>
                <a:latin typeface="Arial Rounded MT Bold" panose="020F0704030504030204" pitchFamily="34" charset="0"/>
              </a:rPr>
              <a:t>Efferent nerve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238744" y="214290"/>
            <a:ext cx="2804742" cy="70788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Reflex arc </a:t>
            </a:r>
            <a:endParaRPr lang="ar-IQ" sz="4000" dirty="0">
              <a:latin typeface="Arial Rounded MT Bold" panose="020F0704030504030204" pitchFamily="34" charset="0"/>
            </a:endParaRPr>
          </a:p>
        </p:txBody>
      </p:sp>
      <p:sp>
        <p:nvSpPr>
          <p:cNvPr id="43" name="Slide Number Placeholder 9"/>
          <p:cNvSpPr>
            <a:spLocks noGrp="1"/>
          </p:cNvSpPr>
          <p:nvPr/>
        </p:nvSpPr>
        <p:spPr>
          <a:xfrm>
            <a:off x="7467600" y="6467476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Rounded MT Bold" panose="020F0704030504030204" pitchFamily="34" charset="0"/>
                <a:cs typeface="Arial" charset="0"/>
              </a:rPr>
              <a:t>3</a:t>
            </a:r>
          </a:p>
        </p:txBody>
      </p:sp>
      <p:sp>
        <p:nvSpPr>
          <p:cNvPr id="44" name="Footer Placeholder 8"/>
          <p:cNvSpPr>
            <a:spLocks noGrp="1"/>
          </p:cNvSpPr>
          <p:nvPr/>
        </p:nvSpPr>
        <p:spPr bwMode="auto">
          <a:xfrm>
            <a:off x="1064525" y="6383339"/>
            <a:ext cx="7031739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82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8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2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8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2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8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82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1" grpId="0" build="allAtOnce"/>
      <p:bldP spid="8212" grpId="0" build="allAtOnce"/>
      <p:bldP spid="8216" grpId="0" animBg="1"/>
      <p:bldP spid="8218" grpId="0" animBg="1"/>
      <p:bldP spid="8219" grpId="0" animBg="1"/>
      <p:bldP spid="8223" grpId="0" build="allAtOnce"/>
      <p:bldP spid="8224" grpId="0" build="allAtOnce"/>
      <p:bldP spid="8225" grpId="0" build="allAtOnce"/>
      <p:bldP spid="8214" grpId="0" build="allAtOnce"/>
      <p:bldP spid="8199" grpId="0" animBg="1"/>
      <p:bldP spid="8205" grpId="0" animBg="1"/>
      <p:bldP spid="8222" grpId="0" build="allAtOnce"/>
      <p:bldP spid="8207" grpId="0" build="allAtOnce"/>
      <p:bldP spid="8200" grpId="0" animBg="1"/>
      <p:bldP spid="8197" grpId="0" animBg="1"/>
      <p:bldP spid="8201" grpId="0" animBg="1"/>
      <p:bldP spid="8196" grpId="0" animBg="1"/>
      <p:bldP spid="8198" grpId="0" animBg="1"/>
      <p:bldP spid="8210" grpId="0" build="allAtOnce"/>
      <p:bldP spid="8220" grpId="0" animBg="1"/>
      <p:bldP spid="8209" grpId="0" build="allAtOnce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altLang="en-US" sz="3200" b="1" dirty="0">
                <a:solidFill>
                  <a:srgbClr val="0033CC"/>
                </a:solidFill>
                <a:latin typeface="Arial Rounded MT Bold" panose="020F0704030504030204" pitchFamily="34" charset="0"/>
              </a:rPr>
              <a:t>The neuronal mechanism involved in the flexor &amp; extensor reflexes</a:t>
            </a:r>
            <a:br>
              <a:rPr lang="en-US" altLang="en-US" sz="3200" b="1" dirty="0">
                <a:solidFill>
                  <a:srgbClr val="0033CC"/>
                </a:solidFill>
                <a:latin typeface="Arial Rounded MT Bold" panose="020F0704030504030204" pitchFamily="34" charset="0"/>
              </a:rPr>
            </a:br>
            <a:endParaRPr lang="en-US" altLang="en-US" sz="3200" b="1" dirty="0">
              <a:solidFill>
                <a:srgbClr val="0033CC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4275" name="عنصر نائب للمحتوى 2"/>
          <p:cNvSpPr>
            <a:spLocks noGrp="1"/>
          </p:cNvSpPr>
          <p:nvPr>
            <p:ph idx="1"/>
          </p:nvPr>
        </p:nvSpPr>
        <p:spPr>
          <a:xfrm>
            <a:off x="1244990" y="1571584"/>
            <a:ext cx="9959822" cy="4706385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latin typeface="Arial Rounded MT Bold" panose="020F0704030504030204" pitchFamily="34" charset="0"/>
                <a:cs typeface="Times" panose="02020603050405020304" pitchFamily="18" charset="0"/>
              </a:rPr>
              <a:t>The painful stimuli pass from sensory nerve into a group of interneurons of the same side of the cord and then to</a:t>
            </a:r>
          </a:p>
          <a:p>
            <a:pPr marL="514350" indent="-514350">
              <a:buFontTx/>
              <a:buAutoNum type="alphaUcPeriod"/>
            </a:pPr>
            <a:r>
              <a:rPr lang="en-US" altLang="en-US" dirty="0">
                <a:latin typeface="Arial Rounded MT Bold" panose="020F0704030504030204" pitchFamily="34" charset="0"/>
                <a:cs typeface="Times" panose="02020603050405020304" pitchFamily="18" charset="0"/>
              </a:rPr>
              <a:t>The anterior motor neurons to elicit withdrawal of the affected limb</a:t>
            </a:r>
          </a:p>
          <a:p>
            <a:pPr marL="514350" indent="-514350">
              <a:buFontTx/>
              <a:buAutoNum type="alphaUcPeriod"/>
            </a:pPr>
            <a:r>
              <a:rPr lang="en-US" altLang="en-US" dirty="0">
                <a:latin typeface="Arial Rounded MT Bold" panose="020F0704030504030204" pitchFamily="34" charset="0"/>
                <a:cs typeface="Times" panose="02020603050405020304" pitchFamily="18" charset="0"/>
              </a:rPr>
              <a:t>Through many interneurons the stimuli cross to the opposite side of the cord to cause cross extension</a:t>
            </a:r>
          </a:p>
        </p:txBody>
      </p:sp>
      <p:sp>
        <p:nvSpPr>
          <p:cNvPr id="6" name="Footer Placeholder 8"/>
          <p:cNvSpPr>
            <a:spLocks noGrp="1"/>
          </p:cNvSpPr>
          <p:nvPr/>
        </p:nvSpPr>
        <p:spPr bwMode="auto">
          <a:xfrm>
            <a:off x="228600" y="6383338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7" name="Slide Number Placeholder 9"/>
          <p:cNvSpPr>
            <a:spLocks noGrp="1"/>
          </p:cNvSpPr>
          <p:nvPr/>
        </p:nvSpPr>
        <p:spPr>
          <a:xfrm>
            <a:off x="7467600" y="6467476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296878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titl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24035" y="1428737"/>
            <a:ext cx="2163049" cy="3277925"/>
          </a:xfrm>
        </p:spPr>
      </p:pic>
      <p:pic>
        <p:nvPicPr>
          <p:cNvPr id="5" name="Picture 4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1620" y="642919"/>
            <a:ext cx="3629532" cy="3258005"/>
          </a:xfrm>
          <a:prstGeom prst="rect">
            <a:avLst/>
          </a:prstGeom>
        </p:spPr>
      </p:pic>
      <p:pic>
        <p:nvPicPr>
          <p:cNvPr id="6" name="Picture 5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67306" y="785795"/>
            <a:ext cx="4143954" cy="5401429"/>
          </a:xfrm>
          <a:prstGeom prst="rect">
            <a:avLst/>
          </a:prstGeom>
        </p:spPr>
      </p:pic>
      <p:pic>
        <p:nvPicPr>
          <p:cNvPr id="8" name="Picture 7" descr="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80954" y="785795"/>
            <a:ext cx="4145050" cy="5402859"/>
          </a:xfrm>
          <a:prstGeom prst="rect">
            <a:avLst/>
          </a:prstGeom>
        </p:spPr>
      </p:pic>
      <p:pic>
        <p:nvPicPr>
          <p:cNvPr id="9" name="Picture 8" descr="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667108" y="1142984"/>
            <a:ext cx="1714512" cy="362096"/>
          </a:xfrm>
          <a:prstGeom prst="rect">
            <a:avLst/>
          </a:prstGeom>
        </p:spPr>
      </p:pic>
      <p:sp>
        <p:nvSpPr>
          <p:cNvPr id="7" name="مستطيل 6"/>
          <p:cNvSpPr/>
          <p:nvPr/>
        </p:nvSpPr>
        <p:spPr>
          <a:xfrm>
            <a:off x="6499872" y="6334780"/>
            <a:ext cx="4168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kern="0" dirty="0">
                <a:solidFill>
                  <a:srgbClr val="000000"/>
                </a:solidFill>
              </a:rPr>
              <a:t> (Cross Extensor Response)</a:t>
            </a:r>
            <a:endParaRPr lang="ar-IQ" sz="2800" dirty="0"/>
          </a:p>
        </p:txBody>
      </p:sp>
      <p:sp>
        <p:nvSpPr>
          <p:cNvPr id="10" name="مستطيل 9"/>
          <p:cNvSpPr/>
          <p:nvPr/>
        </p:nvSpPr>
        <p:spPr>
          <a:xfrm>
            <a:off x="2024034" y="5786454"/>
            <a:ext cx="21496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/>
              <a:t>reciprocal inhibition </a:t>
            </a:r>
            <a:endParaRPr lang="ar-IQ" dirty="0"/>
          </a:p>
        </p:txBody>
      </p:sp>
      <p:sp>
        <p:nvSpPr>
          <p:cNvPr id="11" name="سهم إلى اليسار 10"/>
          <p:cNvSpPr/>
          <p:nvPr/>
        </p:nvSpPr>
        <p:spPr>
          <a:xfrm rot="19545822">
            <a:off x="3069766" y="4868356"/>
            <a:ext cx="2643206" cy="214314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2" name="سهم إلى اليسار 11"/>
          <p:cNvSpPr/>
          <p:nvPr/>
        </p:nvSpPr>
        <p:spPr>
          <a:xfrm rot="16200000">
            <a:off x="8147742" y="5552179"/>
            <a:ext cx="1425687" cy="185870"/>
          </a:xfrm>
          <a:prstGeom prst="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16" name="Footer Placeholder 8"/>
          <p:cNvSpPr>
            <a:spLocks noGrp="1"/>
          </p:cNvSpPr>
          <p:nvPr/>
        </p:nvSpPr>
        <p:spPr bwMode="auto">
          <a:xfrm>
            <a:off x="228600" y="6383338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17" name="Slide Number Placeholder 9"/>
          <p:cNvSpPr>
            <a:spLocks noGrp="1"/>
          </p:cNvSpPr>
          <p:nvPr/>
        </p:nvSpPr>
        <p:spPr>
          <a:xfrm>
            <a:off x="9871120" y="6464985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352969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10" grpId="0" build="allAtOnce"/>
      <p:bldP spid="11" grpId="0" animBg="1"/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838200" y="1088646"/>
            <a:ext cx="10515600" cy="4351338"/>
          </a:xfrm>
        </p:spPr>
        <p:txBody>
          <a:bodyPr>
            <a:normAutofit/>
          </a:bodyPr>
          <a:lstStyle/>
          <a:p>
            <a:pPr algn="l" rtl="0">
              <a:buNone/>
            </a:pPr>
            <a:r>
              <a:rPr lang="en-US" dirty="0">
                <a:latin typeface="Arial Rounded MT Bold" panose="020F0704030504030204" pitchFamily="34" charset="0"/>
              </a:rPr>
              <a:t>29-year-old man steps on a broken bottle with his bare right foot. His right leg immediately lifts while his left leg extends before he can consciously react to the pain.</a:t>
            </a:r>
          </a:p>
          <a:p>
            <a:pPr algn="l" rtl="0">
              <a:buNone/>
            </a:pPr>
            <a:r>
              <a:rPr lang="en-US" dirty="0">
                <a:latin typeface="Arial Rounded MT Bold" panose="020F0704030504030204" pitchFamily="34" charset="0"/>
              </a:rPr>
              <a:t>This action is attributable to which reflex?</a:t>
            </a:r>
          </a:p>
          <a:p>
            <a:pPr algn="l" rtl="0">
              <a:buNone/>
            </a:pPr>
            <a:r>
              <a:rPr lang="en-US" dirty="0">
                <a:latin typeface="Arial Rounded MT Bold" panose="020F0704030504030204" pitchFamily="34" charset="0"/>
              </a:rPr>
              <a:t>A) Walking reflex</a:t>
            </a:r>
          </a:p>
          <a:p>
            <a:pPr algn="l" rtl="0">
              <a:buNone/>
            </a:pPr>
            <a:r>
              <a:rPr lang="en-US" dirty="0">
                <a:latin typeface="Arial Rounded MT Bold" panose="020F0704030504030204" pitchFamily="34" charset="0"/>
              </a:rPr>
              <a:t>B) Stretch reflex</a:t>
            </a:r>
          </a:p>
          <a:p>
            <a:pPr algn="l" rtl="0">
              <a:buNone/>
            </a:pPr>
            <a:r>
              <a:rPr lang="en-US" dirty="0">
                <a:latin typeface="Arial Rounded MT Bold" panose="020F0704030504030204" pitchFamily="34" charset="0"/>
              </a:rPr>
              <a:t>C) Patellar tendon reflex</a:t>
            </a:r>
          </a:p>
          <a:p>
            <a:pPr algn="l" rtl="0">
              <a:buNone/>
            </a:pPr>
            <a:r>
              <a:rPr lang="en-US" dirty="0">
                <a:latin typeface="Arial Rounded MT Bold" panose="020F0704030504030204" pitchFamily="34" charset="0"/>
              </a:rPr>
              <a:t>D) Golgi tendon reflex</a:t>
            </a:r>
          </a:p>
          <a:p>
            <a:pPr algn="l" rtl="0">
              <a:buNone/>
            </a:pPr>
            <a:r>
              <a:rPr lang="en-US" dirty="0">
                <a:latin typeface="Arial Rounded MT Bold" panose="020F0704030504030204" pitchFamily="34" charset="0"/>
              </a:rPr>
              <a:t>E)  Withdrawal reflex</a:t>
            </a:r>
            <a:endParaRPr lang="ar-IQ" dirty="0">
              <a:latin typeface="Arial Rounded MT Bold" panose="020F0704030504030204" pitchFamily="34" charset="0"/>
            </a:endParaRPr>
          </a:p>
        </p:txBody>
      </p:sp>
      <p:sp>
        <p:nvSpPr>
          <p:cNvPr id="6" name="Footer Placeholder 8"/>
          <p:cNvSpPr>
            <a:spLocks noGrp="1"/>
          </p:cNvSpPr>
          <p:nvPr/>
        </p:nvSpPr>
        <p:spPr bwMode="auto">
          <a:xfrm>
            <a:off x="228600" y="6383338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  <p:sp>
        <p:nvSpPr>
          <p:cNvPr id="7" name="Slide Number Placeholder 9"/>
          <p:cNvSpPr>
            <a:spLocks noGrp="1"/>
          </p:cNvSpPr>
          <p:nvPr/>
        </p:nvSpPr>
        <p:spPr>
          <a:xfrm>
            <a:off x="9815015" y="6383338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51</a:t>
            </a:r>
          </a:p>
        </p:txBody>
      </p:sp>
    </p:spTree>
    <p:extLst>
      <p:ext uri="{BB962C8B-B14F-4D97-AF65-F5344CB8AC3E}">
        <p14:creationId xmlns:p14="http://schemas.microsoft.com/office/powerpoint/2010/main" val="60815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8125 -0.01041 " pathEditMode="relative" ptsTypes="AA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21636" cy="8168467"/>
          </a:xfrm>
        </p:spPr>
      </p:pic>
    </p:spTree>
    <p:extLst>
      <p:ext uri="{BB962C8B-B14F-4D97-AF65-F5344CB8AC3E}">
        <p14:creationId xmlns:p14="http://schemas.microsoft.com/office/powerpoint/2010/main" val="2827356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52926" y="935164"/>
            <a:ext cx="2804742" cy="70788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Reflex arc </a:t>
            </a:r>
            <a:endParaRPr lang="ar-IQ" sz="4000" dirty="0">
              <a:latin typeface="Arial Rounded MT Bold" panose="020F0704030504030204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1952596" y="3143248"/>
            <a:ext cx="2786082" cy="135732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IQ" sz="24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7125271" y="3140340"/>
            <a:ext cx="2786082" cy="135732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IQ" sz="24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84459" y="3395342"/>
            <a:ext cx="2611677" cy="655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>
                <a:latin typeface="Arial Rounded MT Bold" panose="020F0704030504030204" pitchFamily="34" charset="0"/>
              </a:rPr>
              <a:t>Monosynaptic</a:t>
            </a:r>
          </a:p>
        </p:txBody>
      </p:sp>
      <p:sp>
        <p:nvSpPr>
          <p:cNvPr id="8" name="Rectangle 7"/>
          <p:cNvSpPr/>
          <p:nvPr/>
        </p:nvSpPr>
        <p:spPr>
          <a:xfrm>
            <a:off x="7336366" y="3430134"/>
            <a:ext cx="2394502" cy="658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800" b="1" dirty="0">
                <a:latin typeface="Arial Rounded MT Bold" panose="020F0704030504030204" pitchFamily="34" charset="0"/>
              </a:rPr>
              <a:t>Polysynaptic</a:t>
            </a:r>
            <a:endParaRPr lang="ar-IQ" sz="2800" dirty="0">
              <a:latin typeface="Arial Rounded MT Bold" panose="020F0704030504030204" pitchFamily="34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 rot="19547783">
            <a:off x="6946676" y="1802909"/>
            <a:ext cx="357190" cy="135732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IQ" sz="2400">
              <a:latin typeface="Times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 rot="2465963">
            <a:off x="4274330" y="1770052"/>
            <a:ext cx="357190" cy="1357322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IQ" sz="2400">
              <a:latin typeface="Times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/>
        </p:nvSpPr>
        <p:spPr>
          <a:xfrm>
            <a:off x="7467600" y="6467476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4</a:t>
            </a:r>
          </a:p>
        </p:txBody>
      </p:sp>
      <p:sp>
        <p:nvSpPr>
          <p:cNvPr id="11" name="Footer Placeholder 8"/>
          <p:cNvSpPr>
            <a:spLocks noGrp="1"/>
          </p:cNvSpPr>
          <p:nvPr/>
        </p:nvSpPr>
        <p:spPr bwMode="auto">
          <a:xfrm>
            <a:off x="1752600" y="6383339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allAtOnce"/>
      <p:bldP spid="8" grpId="0" build="allAtOnce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ar-IQ" dirty="0"/>
          </a:p>
        </p:txBody>
      </p:sp>
      <p:pic>
        <p:nvPicPr>
          <p:cNvPr id="4" name="Content Placeholder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96023" y="2476562"/>
            <a:ext cx="905001" cy="743054"/>
          </a:xfrm>
        </p:spPr>
      </p:pic>
      <p:pic>
        <p:nvPicPr>
          <p:cNvPr id="5" name="Picture 4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24387" y="2548001"/>
            <a:ext cx="1533739" cy="657317"/>
          </a:xfrm>
          <a:prstGeom prst="rect">
            <a:avLst/>
          </a:prstGeom>
        </p:spPr>
      </p:pic>
      <p:pic>
        <p:nvPicPr>
          <p:cNvPr id="6" name="Picture 5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4365" y="2500307"/>
            <a:ext cx="3491245" cy="1071569"/>
          </a:xfrm>
          <a:prstGeom prst="rect">
            <a:avLst/>
          </a:prstGeom>
        </p:spPr>
      </p:pic>
      <p:pic>
        <p:nvPicPr>
          <p:cNvPr id="15" name="Picture 14" descr="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4000505"/>
            <a:ext cx="1543674" cy="543145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167702" y="4572009"/>
            <a:ext cx="121444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/>
              <a:t>One synapse</a:t>
            </a:r>
            <a:endParaRPr lang="ar-IQ" b="1" dirty="0"/>
          </a:p>
        </p:txBody>
      </p:sp>
      <p:pic>
        <p:nvPicPr>
          <p:cNvPr id="9" name="Picture 8" descr="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24035" y="3143249"/>
            <a:ext cx="2382213" cy="819481"/>
          </a:xfrm>
          <a:prstGeom prst="rect">
            <a:avLst/>
          </a:prstGeom>
        </p:spPr>
      </p:pic>
      <p:pic>
        <p:nvPicPr>
          <p:cNvPr id="14" name="Picture 13" descr="55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95605" y="4071942"/>
            <a:ext cx="942857" cy="523810"/>
          </a:xfrm>
          <a:prstGeom prst="rect">
            <a:avLst/>
          </a:prstGeom>
        </p:spPr>
      </p:pic>
      <p:pic>
        <p:nvPicPr>
          <p:cNvPr id="22" name="Picture 21" descr="4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167570" y="2500306"/>
            <a:ext cx="2071350" cy="1928826"/>
          </a:xfrm>
          <a:prstGeom prst="rect">
            <a:avLst/>
          </a:prstGeom>
        </p:spPr>
      </p:pic>
      <p:pic>
        <p:nvPicPr>
          <p:cNvPr id="8" name="Picture 7" descr="5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095737" y="3357563"/>
            <a:ext cx="4000545" cy="1005265"/>
          </a:xfrm>
          <a:prstGeom prst="rect">
            <a:avLst/>
          </a:prstGeom>
        </p:spPr>
      </p:pic>
      <p:sp>
        <p:nvSpPr>
          <p:cNvPr id="21" name="Right Arrow 20"/>
          <p:cNvSpPr/>
          <p:nvPr/>
        </p:nvSpPr>
        <p:spPr bwMode="auto">
          <a:xfrm rot="14140845">
            <a:off x="7865405" y="4020659"/>
            <a:ext cx="984486" cy="133899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IQ" sz="2400" dirty="0">
              <a:solidFill>
                <a:schemeClr val="tx2"/>
              </a:solidFill>
              <a:latin typeface="Times" charset="0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4310050" y="416704"/>
            <a:ext cx="2857520" cy="135732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IQ" sz="24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81488" y="642919"/>
            <a:ext cx="2535118" cy="7339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100" b="1" dirty="0"/>
              <a:t>Monosynaptic</a:t>
            </a:r>
          </a:p>
        </p:txBody>
      </p:sp>
      <p:sp>
        <p:nvSpPr>
          <p:cNvPr id="17" name="Slide Number Placeholder 9"/>
          <p:cNvSpPr>
            <a:spLocks noGrp="1"/>
          </p:cNvSpPr>
          <p:nvPr/>
        </p:nvSpPr>
        <p:spPr>
          <a:xfrm>
            <a:off x="7467600" y="6467476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5</a:t>
            </a:r>
          </a:p>
        </p:txBody>
      </p:sp>
      <p:sp>
        <p:nvSpPr>
          <p:cNvPr id="18" name="Footer Placeholder 8"/>
          <p:cNvSpPr>
            <a:spLocks noGrp="1"/>
          </p:cNvSpPr>
          <p:nvPr/>
        </p:nvSpPr>
        <p:spPr bwMode="auto">
          <a:xfrm>
            <a:off x="1752600" y="6383339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allAtOnce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38613" y="2577108"/>
            <a:ext cx="905001" cy="743054"/>
          </a:xfrm>
        </p:spPr>
      </p:pic>
      <p:pic>
        <p:nvPicPr>
          <p:cNvPr id="5" name="Picture 4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8415" y="2648547"/>
            <a:ext cx="1533739" cy="657317"/>
          </a:xfrm>
          <a:prstGeom prst="rect">
            <a:avLst/>
          </a:prstGeom>
        </p:spPr>
      </p:pic>
      <p:pic>
        <p:nvPicPr>
          <p:cNvPr id="10" name="Picture 9" descr="1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6066" y="4291621"/>
            <a:ext cx="809952" cy="457385"/>
          </a:xfrm>
          <a:prstGeom prst="rect">
            <a:avLst/>
          </a:prstGeom>
        </p:spPr>
      </p:pic>
      <p:pic>
        <p:nvPicPr>
          <p:cNvPr id="6" name="Picture 5" descr="1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67306" y="2577108"/>
            <a:ext cx="3487560" cy="848068"/>
          </a:xfrm>
          <a:prstGeom prst="rect">
            <a:avLst/>
          </a:prstGeom>
        </p:spPr>
      </p:pic>
      <p:pic>
        <p:nvPicPr>
          <p:cNvPr id="8" name="Picture 7" descr="12.png"/>
          <p:cNvPicPr>
            <a:picLocks noChangeAspect="1"/>
          </p:cNvPicPr>
          <p:nvPr/>
        </p:nvPicPr>
        <p:blipFill>
          <a:blip r:embed="rId6" cstate="print"/>
          <a:srcRect t="4142" r="7097"/>
          <a:stretch>
            <a:fillRect/>
          </a:stretch>
        </p:blipFill>
        <p:spPr>
          <a:xfrm>
            <a:off x="6953256" y="2577108"/>
            <a:ext cx="3071834" cy="1653284"/>
          </a:xfrm>
          <a:prstGeom prst="rect">
            <a:avLst/>
          </a:prstGeom>
        </p:spPr>
      </p:pic>
      <p:pic>
        <p:nvPicPr>
          <p:cNvPr id="15" name="Picture 14" descr="9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52728" y="4220183"/>
            <a:ext cx="1543674" cy="543145"/>
          </a:xfrm>
          <a:prstGeom prst="rect">
            <a:avLst/>
          </a:prstGeom>
        </p:spPr>
      </p:pic>
      <p:pic>
        <p:nvPicPr>
          <p:cNvPr id="16" name="Picture 15" descr="5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52927" y="4220182"/>
            <a:ext cx="942857" cy="523810"/>
          </a:xfrm>
          <a:prstGeom prst="rect">
            <a:avLst/>
          </a:prstGeom>
        </p:spPr>
      </p:pic>
      <p:pic>
        <p:nvPicPr>
          <p:cNvPr id="9" name="Picture 8" descr="1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095869" y="3634186"/>
            <a:ext cx="3744836" cy="514558"/>
          </a:xfrm>
          <a:prstGeom prst="rect">
            <a:avLst/>
          </a:prstGeom>
        </p:spPr>
      </p:pic>
      <p:pic>
        <p:nvPicPr>
          <p:cNvPr id="14" name="Picture 13" descr="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024167" y="3257826"/>
            <a:ext cx="2382213" cy="81948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667768" y="4648810"/>
            <a:ext cx="121444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b="1" dirty="0"/>
              <a:t>Synapse 2</a:t>
            </a:r>
            <a:endParaRPr lang="ar-IQ" b="1" dirty="0"/>
          </a:p>
        </p:txBody>
      </p:sp>
      <p:sp>
        <p:nvSpPr>
          <p:cNvPr id="17" name="Right Arrow 16"/>
          <p:cNvSpPr/>
          <p:nvPr/>
        </p:nvSpPr>
        <p:spPr bwMode="auto">
          <a:xfrm rot="14140845">
            <a:off x="8651223" y="4092098"/>
            <a:ext cx="984486" cy="133899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IQ" sz="2400" dirty="0">
              <a:solidFill>
                <a:schemeClr val="tx2"/>
              </a:solidFill>
              <a:latin typeface="Times" charset="0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4285406" y="315779"/>
            <a:ext cx="2786082" cy="135732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IQ" sz="24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52926" y="428604"/>
            <a:ext cx="2315634" cy="7514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/>
              <a:t>Polysynaptic</a:t>
            </a:r>
            <a:endParaRPr lang="ar-IQ" sz="3200" dirty="0"/>
          </a:p>
        </p:txBody>
      </p:sp>
      <p:sp>
        <p:nvSpPr>
          <p:cNvPr id="22" name="Right Arrow 21"/>
          <p:cNvSpPr/>
          <p:nvPr/>
        </p:nvSpPr>
        <p:spPr bwMode="auto">
          <a:xfrm rot="5932947">
            <a:off x="8185219" y="2724880"/>
            <a:ext cx="984486" cy="141162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IQ" sz="2400" dirty="0">
              <a:solidFill>
                <a:schemeClr val="tx2"/>
              </a:solidFill>
              <a:latin typeface="Times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191450" y="1857364"/>
            <a:ext cx="1135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Synapse 1</a:t>
            </a:r>
            <a:endParaRPr lang="ar-IQ" b="1" dirty="0"/>
          </a:p>
        </p:txBody>
      </p:sp>
      <p:sp>
        <p:nvSpPr>
          <p:cNvPr id="24" name="Slide Number Placeholder 9"/>
          <p:cNvSpPr>
            <a:spLocks noGrp="1"/>
          </p:cNvSpPr>
          <p:nvPr/>
        </p:nvSpPr>
        <p:spPr>
          <a:xfrm>
            <a:off x="7467600" y="6467476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6</a:t>
            </a:r>
          </a:p>
        </p:txBody>
      </p:sp>
      <p:sp>
        <p:nvSpPr>
          <p:cNvPr id="25" name="Footer Placeholder 8"/>
          <p:cNvSpPr>
            <a:spLocks noGrp="1"/>
          </p:cNvSpPr>
          <p:nvPr/>
        </p:nvSpPr>
        <p:spPr bwMode="auto">
          <a:xfrm>
            <a:off x="1752600" y="6383339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  <p:bldP spid="17" grpId="0" animBg="1"/>
      <p:bldP spid="22" grpId="0" animBg="1"/>
      <p:bldP spid="2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endParaRPr lang="ar-IQ" dirty="0"/>
          </a:p>
        </p:txBody>
      </p:sp>
      <p:sp>
        <p:nvSpPr>
          <p:cNvPr id="23" name="Oval 22"/>
          <p:cNvSpPr/>
          <p:nvPr/>
        </p:nvSpPr>
        <p:spPr bwMode="auto">
          <a:xfrm>
            <a:off x="4381488" y="349245"/>
            <a:ext cx="2857520" cy="135732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ar-IQ" sz="2400" dirty="0">
              <a:solidFill>
                <a:srgbClr val="FF0000"/>
              </a:solidFill>
              <a:latin typeface="Times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381488" y="642919"/>
            <a:ext cx="2874057" cy="8079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100" b="1" dirty="0">
                <a:latin typeface="Arial Rounded MT Bold" panose="020F0704030504030204" pitchFamily="34" charset="0"/>
              </a:rPr>
              <a:t>Monosynaptic</a:t>
            </a:r>
          </a:p>
        </p:txBody>
      </p:sp>
      <p:sp>
        <p:nvSpPr>
          <p:cNvPr id="16" name="عنصر نائب للمحتوى 15"/>
          <p:cNvSpPr>
            <a:spLocks noGrp="1"/>
          </p:cNvSpPr>
          <p:nvPr>
            <p:ph idx="1"/>
          </p:nvPr>
        </p:nvSpPr>
        <p:spPr>
          <a:xfrm>
            <a:off x="1952596" y="2643183"/>
            <a:ext cx="8229600" cy="1785950"/>
          </a:xfrm>
        </p:spPr>
        <p:txBody>
          <a:bodyPr/>
          <a:lstStyle/>
          <a:p>
            <a:pPr algn="ctr" rtl="0">
              <a:buNone/>
            </a:pPr>
            <a:r>
              <a:rPr lang="en-US" sz="96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Stretch reflex</a:t>
            </a:r>
            <a:r>
              <a:rPr lang="en-US" sz="9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 Rounded MT Bold" panose="020F0704030504030204" pitchFamily="34" charset="0"/>
                <a:cs typeface="Arial" charset="0"/>
              </a:rPr>
              <a:t> </a:t>
            </a:r>
          </a:p>
          <a:p>
            <a:pPr algn="l" rtl="0"/>
            <a:endParaRPr lang="ar-IQ" dirty="0">
              <a:latin typeface="Arial Rounded MT Bold" panose="020F0704030504030204" pitchFamily="34" charset="0"/>
            </a:endParaRPr>
          </a:p>
        </p:txBody>
      </p:sp>
      <p:sp>
        <p:nvSpPr>
          <p:cNvPr id="7" name="Slide Number Placeholder 9"/>
          <p:cNvSpPr>
            <a:spLocks noGrp="1"/>
          </p:cNvSpPr>
          <p:nvPr/>
        </p:nvSpPr>
        <p:spPr>
          <a:xfrm>
            <a:off x="7467600" y="6467476"/>
            <a:ext cx="2184400" cy="365125"/>
          </a:xfrm>
          <a:prstGeom prst="rect">
            <a:avLst/>
          </a:prstGeom>
        </p:spPr>
        <p:txBody>
          <a:bodyPr anchor="ctr"/>
          <a:lstStyle>
            <a:defPPr>
              <a:defRPr lang="ar-SA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AU" sz="1600" b="1" dirty="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Arial" charset="0"/>
              </a:rPr>
              <a:t>7</a:t>
            </a:r>
          </a:p>
        </p:txBody>
      </p:sp>
      <p:sp>
        <p:nvSpPr>
          <p:cNvPr id="8" name="Footer Placeholder 8"/>
          <p:cNvSpPr>
            <a:spLocks noGrp="1"/>
          </p:cNvSpPr>
          <p:nvPr/>
        </p:nvSpPr>
        <p:spPr bwMode="auto">
          <a:xfrm>
            <a:off x="1752600" y="6383339"/>
            <a:ext cx="56578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>
              <a:spcBef>
                <a:spcPct val="0"/>
              </a:spcBef>
              <a:buFontTx/>
              <a:buNone/>
            </a:pP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University of </a:t>
            </a:r>
            <a:r>
              <a:rPr lang="en-US" sz="1600" b="1" dirty="0" err="1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Basrah</a:t>
            </a:r>
            <a:r>
              <a:rPr lang="en-US" sz="1600" b="1" dirty="0">
                <a:solidFill>
                  <a:srgbClr val="898989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-College of Medicine-Physiology Department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401</TotalTime>
  <Words>1535</Words>
  <Application>Microsoft Office PowerPoint</Application>
  <PresentationFormat>Widescreen</PresentationFormat>
  <Paragraphs>307</Paragraphs>
  <Slides>53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Spinal cord reflexes Lecture1 and 2</vt:lpstr>
      <vt:lpstr>Objectives</vt:lpstr>
      <vt:lpstr>Bell-Magendie law</vt:lpstr>
      <vt:lpstr>PowerPoint Presentation</vt:lpstr>
      <vt:lpstr>PowerPoint Presentation</vt:lpstr>
      <vt:lpstr>PowerPoint Presentation</vt:lpstr>
      <vt:lpstr>  </vt:lpstr>
      <vt:lpstr>PowerPoint Presentation</vt:lpstr>
      <vt:lpstr>  </vt:lpstr>
      <vt:lpstr>Stretch reflex  </vt:lpstr>
      <vt:lpstr>Components of Stretch reflex  </vt:lpstr>
      <vt:lpstr>PowerPoint Presentation</vt:lpstr>
      <vt:lpstr>Stretch Reflex Receptor (Muscle Spindle)  </vt:lpstr>
      <vt:lpstr>Each intrafusal fibre has: </vt:lpstr>
      <vt:lpstr>PowerPoint Presentation</vt:lpstr>
      <vt:lpstr>PowerPoint Presentation</vt:lpstr>
      <vt:lpstr>PowerPoint Presentation</vt:lpstr>
      <vt:lpstr>PowerPoint Presentation</vt:lpstr>
      <vt:lpstr>Innervation of the Muscle Spindle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Types of responses (Component of stretch reflex) </vt:lpstr>
      <vt:lpstr>PowerPoint Presentation</vt:lpstr>
      <vt:lpstr>PowerPoint Presentation</vt:lpstr>
      <vt:lpstr> knee jerk   </vt:lpstr>
      <vt:lpstr>PowerPoint Presentation</vt:lpstr>
      <vt:lpstr>PowerPoint Presentation</vt:lpstr>
      <vt:lpstr>PowerPoint Presentation</vt:lpstr>
      <vt:lpstr>Reciprocal inhibition with Stretch Reflex </vt:lpstr>
      <vt:lpstr>Antagonistic Muscles</vt:lpstr>
      <vt:lpstr>            </vt:lpstr>
      <vt:lpstr>PowerPoint Presentation</vt:lpstr>
      <vt:lpstr>PowerPoint Presentation</vt:lpstr>
      <vt:lpstr>  </vt:lpstr>
      <vt:lpstr>Inverse stretch reflex (Golgi Tendon Reflex) </vt:lpstr>
      <vt:lpstr>Golgi Tendon Organs </vt:lpstr>
      <vt:lpstr>Golgi Tendon Organs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Withdrawal Reflex </vt:lpstr>
      <vt:lpstr>The neuronal mechanism involved in the flexor &amp; extensor reflexes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Mustafaomranah1978@outlook.com</cp:lastModifiedBy>
  <cp:revision>47</cp:revision>
  <dcterms:created xsi:type="dcterms:W3CDTF">2021-05-07T18:03:09Z</dcterms:created>
  <dcterms:modified xsi:type="dcterms:W3CDTF">2023-03-01T14:03:16Z</dcterms:modified>
</cp:coreProperties>
</file>